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56" r:id="rId1"/>
  </p:sldMasterIdLst>
  <p:notesMasterIdLst>
    <p:notesMasterId r:id="rId17"/>
  </p:notesMasterIdLst>
  <p:handoutMasterIdLst>
    <p:handoutMasterId r:id="rId18"/>
  </p:handoutMasterIdLst>
  <p:sldIdLst>
    <p:sldId id="266" r:id="rId2"/>
    <p:sldId id="261" r:id="rId3"/>
    <p:sldId id="275" r:id="rId4"/>
    <p:sldId id="279" r:id="rId5"/>
    <p:sldId id="258" r:id="rId6"/>
    <p:sldId id="271" r:id="rId7"/>
    <p:sldId id="269" r:id="rId8"/>
    <p:sldId id="270" r:id="rId9"/>
    <p:sldId id="284" r:id="rId10"/>
    <p:sldId id="280" r:id="rId11"/>
    <p:sldId id="281" r:id="rId12"/>
    <p:sldId id="282" r:id="rId13"/>
    <p:sldId id="283" r:id="rId14"/>
    <p:sldId id="285"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5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102" d="100"/>
          <a:sy n="102" d="100"/>
        </p:scale>
        <p:origin x="1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3D88B-AD6F-4A4B-8A89-E6DF2B719E7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l-GR"/>
        </a:p>
      </dgm:t>
    </dgm:pt>
    <dgm:pt modelId="{1E611CDB-1981-43AA-9B73-76A4CEF5E6C9}">
      <dgm:prSet custT="1"/>
      <dgm:spPr/>
      <dgm:t>
        <a:bodyPr/>
        <a:lstStyle/>
        <a:p>
          <a:r>
            <a:rPr lang="en-US" sz="1600" dirty="0"/>
            <a:t>To improve networking and cooperation among local, regional, national, European authorities, organizations, business associations</a:t>
          </a:r>
          <a:endParaRPr lang="el-GR" sz="1600" b="1" dirty="0">
            <a:solidFill>
              <a:schemeClr val="bg2">
                <a:lumMod val="25000"/>
              </a:schemeClr>
            </a:solidFill>
          </a:endParaRPr>
        </a:p>
      </dgm:t>
    </dgm:pt>
    <dgm:pt modelId="{4967FDDB-F012-4605-819D-1942698C357A}" type="parTrans" cxnId="{7951667B-A5A9-4C8F-A61E-A4B055781BF9}">
      <dgm:prSet/>
      <dgm:spPr/>
      <dgm:t>
        <a:bodyPr/>
        <a:lstStyle/>
        <a:p>
          <a:endParaRPr lang="el-GR" b="1">
            <a:solidFill>
              <a:schemeClr val="bg2">
                <a:lumMod val="25000"/>
              </a:schemeClr>
            </a:solidFill>
          </a:endParaRPr>
        </a:p>
      </dgm:t>
    </dgm:pt>
    <dgm:pt modelId="{B98E80E6-9566-4A44-AFB1-2BDD538987FF}" type="sibTrans" cxnId="{7951667B-A5A9-4C8F-A61E-A4B055781BF9}">
      <dgm:prSet/>
      <dgm:spPr/>
      <dgm:t>
        <a:bodyPr/>
        <a:lstStyle/>
        <a:p>
          <a:endParaRPr lang="el-GR" b="1">
            <a:solidFill>
              <a:schemeClr val="bg2">
                <a:lumMod val="25000"/>
              </a:schemeClr>
            </a:solidFill>
          </a:endParaRPr>
        </a:p>
      </dgm:t>
    </dgm:pt>
    <dgm:pt modelId="{8E46B268-3633-44C4-86BD-34B13D8B835F}">
      <dgm:prSet custT="1"/>
      <dgm:spPr/>
      <dgm:t>
        <a:bodyPr/>
        <a:lstStyle/>
        <a:p>
          <a:r>
            <a:rPr lang="en-US" sz="1600" dirty="0"/>
            <a:t>To promote innovation, entrepreneurship, sustainable development and exchange of knowledge and expertise, through research and European projects </a:t>
          </a:r>
          <a:endParaRPr lang="el-GR" sz="1600" b="1" dirty="0">
            <a:solidFill>
              <a:schemeClr val="bg2">
                <a:lumMod val="25000"/>
              </a:schemeClr>
            </a:solidFill>
          </a:endParaRPr>
        </a:p>
      </dgm:t>
    </dgm:pt>
    <dgm:pt modelId="{FDE6F7EF-74F9-465D-B5B2-06FC89DA252F}" type="parTrans" cxnId="{AB5F2006-8A9F-4EA3-8207-C1910FFCE8A2}">
      <dgm:prSet/>
      <dgm:spPr/>
      <dgm:t>
        <a:bodyPr/>
        <a:lstStyle/>
        <a:p>
          <a:endParaRPr lang="el-GR" b="1">
            <a:solidFill>
              <a:schemeClr val="bg2">
                <a:lumMod val="25000"/>
              </a:schemeClr>
            </a:solidFill>
          </a:endParaRPr>
        </a:p>
      </dgm:t>
    </dgm:pt>
    <dgm:pt modelId="{CE46D15B-7285-4679-A745-54BB1A67AC86}" type="sibTrans" cxnId="{AB5F2006-8A9F-4EA3-8207-C1910FFCE8A2}">
      <dgm:prSet/>
      <dgm:spPr/>
      <dgm:t>
        <a:bodyPr/>
        <a:lstStyle/>
        <a:p>
          <a:endParaRPr lang="el-GR" b="1">
            <a:solidFill>
              <a:schemeClr val="bg2">
                <a:lumMod val="25000"/>
              </a:schemeClr>
            </a:solidFill>
          </a:endParaRPr>
        </a:p>
      </dgm:t>
    </dgm:pt>
    <dgm:pt modelId="{78D3857C-64E5-4FC0-B5B3-528847CFF7CE}">
      <dgm:prSet custT="1"/>
      <dgm:spPr/>
      <dgm:t>
        <a:bodyPr/>
        <a:lstStyle/>
        <a:p>
          <a:r>
            <a:rPr lang="en-US" sz="1600" dirty="0"/>
            <a:t>Cooperation with universities, companies, public authorities, training centers</a:t>
          </a:r>
          <a:r>
            <a:rPr lang="el-GR" sz="1600" dirty="0"/>
            <a:t>.</a:t>
          </a:r>
          <a:endParaRPr lang="el-GR" sz="1600" b="1" dirty="0">
            <a:solidFill>
              <a:schemeClr val="bg2">
                <a:lumMod val="25000"/>
              </a:schemeClr>
            </a:solidFill>
          </a:endParaRPr>
        </a:p>
      </dgm:t>
    </dgm:pt>
    <dgm:pt modelId="{0DFD99DF-47B2-4ED1-9E9F-7774937B121E}" type="parTrans" cxnId="{BDC9E070-92EA-474A-9671-1044B01365A1}">
      <dgm:prSet/>
      <dgm:spPr/>
      <dgm:t>
        <a:bodyPr/>
        <a:lstStyle/>
        <a:p>
          <a:endParaRPr lang="el-GR" b="1">
            <a:solidFill>
              <a:schemeClr val="bg2">
                <a:lumMod val="25000"/>
              </a:schemeClr>
            </a:solidFill>
          </a:endParaRPr>
        </a:p>
      </dgm:t>
    </dgm:pt>
    <dgm:pt modelId="{51C6DAC8-9743-4F8A-AAC7-E8AB82F59DC3}" type="sibTrans" cxnId="{BDC9E070-92EA-474A-9671-1044B01365A1}">
      <dgm:prSet/>
      <dgm:spPr/>
      <dgm:t>
        <a:bodyPr/>
        <a:lstStyle/>
        <a:p>
          <a:endParaRPr lang="el-GR" b="1">
            <a:solidFill>
              <a:schemeClr val="bg2">
                <a:lumMod val="25000"/>
              </a:schemeClr>
            </a:solidFill>
          </a:endParaRPr>
        </a:p>
      </dgm:t>
    </dgm:pt>
    <dgm:pt modelId="{77BD009A-A274-4D72-9EE0-FE25D4A3B343}" type="pres">
      <dgm:prSet presAssocID="{4C63D88B-AD6F-4A4B-8A89-E6DF2B719E7F}" presName="outerComposite" presStyleCnt="0">
        <dgm:presLayoutVars>
          <dgm:chMax val="5"/>
          <dgm:dir/>
          <dgm:resizeHandles val="exact"/>
        </dgm:presLayoutVars>
      </dgm:prSet>
      <dgm:spPr/>
    </dgm:pt>
    <dgm:pt modelId="{7DCDF84F-D9C3-4ABC-86AF-BF919405FBF5}" type="pres">
      <dgm:prSet presAssocID="{4C63D88B-AD6F-4A4B-8A89-E6DF2B719E7F}" presName="dummyMaxCanvas" presStyleCnt="0">
        <dgm:presLayoutVars/>
      </dgm:prSet>
      <dgm:spPr/>
    </dgm:pt>
    <dgm:pt modelId="{53107BBD-5E2F-41DF-AAB6-552228E0F505}" type="pres">
      <dgm:prSet presAssocID="{4C63D88B-AD6F-4A4B-8A89-E6DF2B719E7F}" presName="ThreeNodes_1" presStyleLbl="node1" presStyleIdx="0" presStyleCnt="3" custLinFactNeighborX="-4412" custLinFactNeighborY="-62500">
        <dgm:presLayoutVars>
          <dgm:bulletEnabled val="1"/>
        </dgm:presLayoutVars>
      </dgm:prSet>
      <dgm:spPr/>
    </dgm:pt>
    <dgm:pt modelId="{5E5F3687-8858-4D4C-A218-412BCDE86CAA}" type="pres">
      <dgm:prSet presAssocID="{4C63D88B-AD6F-4A4B-8A89-E6DF2B719E7F}" presName="ThreeNodes_2" presStyleLbl="node1" presStyleIdx="1" presStyleCnt="3">
        <dgm:presLayoutVars>
          <dgm:bulletEnabled val="1"/>
        </dgm:presLayoutVars>
      </dgm:prSet>
      <dgm:spPr/>
    </dgm:pt>
    <dgm:pt modelId="{285402D6-B2A1-40FE-A72D-54F8C48CEBD5}" type="pres">
      <dgm:prSet presAssocID="{4C63D88B-AD6F-4A4B-8A89-E6DF2B719E7F}" presName="ThreeNodes_3" presStyleLbl="node1" presStyleIdx="2" presStyleCnt="3">
        <dgm:presLayoutVars>
          <dgm:bulletEnabled val="1"/>
        </dgm:presLayoutVars>
      </dgm:prSet>
      <dgm:spPr/>
    </dgm:pt>
    <dgm:pt modelId="{8367D1FA-B073-4C13-A625-C686130E3B5B}" type="pres">
      <dgm:prSet presAssocID="{4C63D88B-AD6F-4A4B-8A89-E6DF2B719E7F}" presName="ThreeConn_1-2" presStyleLbl="fgAccFollowNode1" presStyleIdx="0" presStyleCnt="2">
        <dgm:presLayoutVars>
          <dgm:bulletEnabled val="1"/>
        </dgm:presLayoutVars>
      </dgm:prSet>
      <dgm:spPr/>
    </dgm:pt>
    <dgm:pt modelId="{7749C534-7ACB-478A-8F47-6959D8C2E0E0}" type="pres">
      <dgm:prSet presAssocID="{4C63D88B-AD6F-4A4B-8A89-E6DF2B719E7F}" presName="ThreeConn_2-3" presStyleLbl="fgAccFollowNode1" presStyleIdx="1" presStyleCnt="2">
        <dgm:presLayoutVars>
          <dgm:bulletEnabled val="1"/>
        </dgm:presLayoutVars>
      </dgm:prSet>
      <dgm:spPr/>
    </dgm:pt>
    <dgm:pt modelId="{68D7F0C6-426C-44AC-948C-BEBB2C9999F1}" type="pres">
      <dgm:prSet presAssocID="{4C63D88B-AD6F-4A4B-8A89-E6DF2B719E7F}" presName="ThreeNodes_1_text" presStyleLbl="node1" presStyleIdx="2" presStyleCnt="3">
        <dgm:presLayoutVars>
          <dgm:bulletEnabled val="1"/>
        </dgm:presLayoutVars>
      </dgm:prSet>
      <dgm:spPr/>
    </dgm:pt>
    <dgm:pt modelId="{3DE5D878-9EA8-4536-AEF4-E042ECC142ED}" type="pres">
      <dgm:prSet presAssocID="{4C63D88B-AD6F-4A4B-8A89-E6DF2B719E7F}" presName="ThreeNodes_2_text" presStyleLbl="node1" presStyleIdx="2" presStyleCnt="3">
        <dgm:presLayoutVars>
          <dgm:bulletEnabled val="1"/>
        </dgm:presLayoutVars>
      </dgm:prSet>
      <dgm:spPr/>
    </dgm:pt>
    <dgm:pt modelId="{D2FD7A4F-E193-4BF5-9F19-54D6314FCF56}" type="pres">
      <dgm:prSet presAssocID="{4C63D88B-AD6F-4A4B-8A89-E6DF2B719E7F}" presName="ThreeNodes_3_text" presStyleLbl="node1" presStyleIdx="2" presStyleCnt="3">
        <dgm:presLayoutVars>
          <dgm:bulletEnabled val="1"/>
        </dgm:presLayoutVars>
      </dgm:prSet>
      <dgm:spPr/>
    </dgm:pt>
  </dgm:ptLst>
  <dgm:cxnLst>
    <dgm:cxn modelId="{AB5F2006-8A9F-4EA3-8207-C1910FFCE8A2}" srcId="{4C63D88B-AD6F-4A4B-8A89-E6DF2B719E7F}" destId="{8E46B268-3633-44C4-86BD-34B13D8B835F}" srcOrd="1" destOrd="0" parTransId="{FDE6F7EF-74F9-465D-B5B2-06FC89DA252F}" sibTransId="{CE46D15B-7285-4679-A745-54BB1A67AC86}"/>
    <dgm:cxn modelId="{DA234316-1842-48B3-B555-6E290ABE53DB}" type="presOf" srcId="{78D3857C-64E5-4FC0-B5B3-528847CFF7CE}" destId="{285402D6-B2A1-40FE-A72D-54F8C48CEBD5}" srcOrd="0" destOrd="0" presId="urn:microsoft.com/office/officeart/2005/8/layout/vProcess5"/>
    <dgm:cxn modelId="{C3DB9421-2921-4EEF-AF4A-BE71E812C035}" type="presOf" srcId="{4C63D88B-AD6F-4A4B-8A89-E6DF2B719E7F}" destId="{77BD009A-A274-4D72-9EE0-FE25D4A3B343}" srcOrd="0" destOrd="0" presId="urn:microsoft.com/office/officeart/2005/8/layout/vProcess5"/>
    <dgm:cxn modelId="{4ECBE622-087B-463A-9030-2ED68A82FFBA}" type="presOf" srcId="{8E46B268-3633-44C4-86BD-34B13D8B835F}" destId="{3DE5D878-9EA8-4536-AEF4-E042ECC142ED}" srcOrd="1" destOrd="0" presId="urn:microsoft.com/office/officeart/2005/8/layout/vProcess5"/>
    <dgm:cxn modelId="{DB47073B-5E15-4711-9752-8D8EF7FF5270}" type="presOf" srcId="{1E611CDB-1981-43AA-9B73-76A4CEF5E6C9}" destId="{68D7F0C6-426C-44AC-948C-BEBB2C9999F1}" srcOrd="1" destOrd="0" presId="urn:microsoft.com/office/officeart/2005/8/layout/vProcess5"/>
    <dgm:cxn modelId="{14BEF06A-FCA1-4048-A582-8CA642E47406}" type="presOf" srcId="{1E611CDB-1981-43AA-9B73-76A4CEF5E6C9}" destId="{53107BBD-5E2F-41DF-AAB6-552228E0F505}" srcOrd="0" destOrd="0" presId="urn:microsoft.com/office/officeart/2005/8/layout/vProcess5"/>
    <dgm:cxn modelId="{6C34536C-6B22-4FDE-B57A-FA0A711274D0}" type="presOf" srcId="{B98E80E6-9566-4A44-AFB1-2BDD538987FF}" destId="{8367D1FA-B073-4C13-A625-C686130E3B5B}" srcOrd="0" destOrd="0" presId="urn:microsoft.com/office/officeart/2005/8/layout/vProcess5"/>
    <dgm:cxn modelId="{297A646D-B3ED-4A95-AA8C-436EE22B47F6}" type="presOf" srcId="{CE46D15B-7285-4679-A745-54BB1A67AC86}" destId="{7749C534-7ACB-478A-8F47-6959D8C2E0E0}" srcOrd="0" destOrd="0" presId="urn:microsoft.com/office/officeart/2005/8/layout/vProcess5"/>
    <dgm:cxn modelId="{BDC9E070-92EA-474A-9671-1044B01365A1}" srcId="{4C63D88B-AD6F-4A4B-8A89-E6DF2B719E7F}" destId="{78D3857C-64E5-4FC0-B5B3-528847CFF7CE}" srcOrd="2" destOrd="0" parTransId="{0DFD99DF-47B2-4ED1-9E9F-7774937B121E}" sibTransId="{51C6DAC8-9743-4F8A-AAC7-E8AB82F59DC3}"/>
    <dgm:cxn modelId="{756B7E54-1F4C-4ECB-A5EC-09C5F94C7C76}" type="presOf" srcId="{8E46B268-3633-44C4-86BD-34B13D8B835F}" destId="{5E5F3687-8858-4D4C-A218-412BCDE86CAA}" srcOrd="0" destOrd="0" presId="urn:microsoft.com/office/officeart/2005/8/layout/vProcess5"/>
    <dgm:cxn modelId="{7951667B-A5A9-4C8F-A61E-A4B055781BF9}" srcId="{4C63D88B-AD6F-4A4B-8A89-E6DF2B719E7F}" destId="{1E611CDB-1981-43AA-9B73-76A4CEF5E6C9}" srcOrd="0" destOrd="0" parTransId="{4967FDDB-F012-4605-819D-1942698C357A}" sibTransId="{B98E80E6-9566-4A44-AFB1-2BDD538987FF}"/>
    <dgm:cxn modelId="{3494BBBE-9257-4B79-BE11-216FA356F8B4}" type="presOf" srcId="{78D3857C-64E5-4FC0-B5B3-528847CFF7CE}" destId="{D2FD7A4F-E193-4BF5-9F19-54D6314FCF56}" srcOrd="1" destOrd="0" presId="urn:microsoft.com/office/officeart/2005/8/layout/vProcess5"/>
    <dgm:cxn modelId="{9CFB66BF-BE5D-48D2-9535-B1646852634D}" type="presParOf" srcId="{77BD009A-A274-4D72-9EE0-FE25D4A3B343}" destId="{7DCDF84F-D9C3-4ABC-86AF-BF919405FBF5}" srcOrd="0" destOrd="0" presId="urn:microsoft.com/office/officeart/2005/8/layout/vProcess5"/>
    <dgm:cxn modelId="{D5FFE86B-4E39-41FD-AE7A-B13533857503}" type="presParOf" srcId="{77BD009A-A274-4D72-9EE0-FE25D4A3B343}" destId="{53107BBD-5E2F-41DF-AAB6-552228E0F505}" srcOrd="1" destOrd="0" presId="urn:microsoft.com/office/officeart/2005/8/layout/vProcess5"/>
    <dgm:cxn modelId="{6B65B1C9-F67C-4F29-9C96-37CDF85938BE}" type="presParOf" srcId="{77BD009A-A274-4D72-9EE0-FE25D4A3B343}" destId="{5E5F3687-8858-4D4C-A218-412BCDE86CAA}" srcOrd="2" destOrd="0" presId="urn:microsoft.com/office/officeart/2005/8/layout/vProcess5"/>
    <dgm:cxn modelId="{FF86D2DC-F10B-4D10-9A7E-63EF8A865087}" type="presParOf" srcId="{77BD009A-A274-4D72-9EE0-FE25D4A3B343}" destId="{285402D6-B2A1-40FE-A72D-54F8C48CEBD5}" srcOrd="3" destOrd="0" presId="urn:microsoft.com/office/officeart/2005/8/layout/vProcess5"/>
    <dgm:cxn modelId="{42DEAFCB-D471-44EC-BCAC-7515FFF6E4CF}" type="presParOf" srcId="{77BD009A-A274-4D72-9EE0-FE25D4A3B343}" destId="{8367D1FA-B073-4C13-A625-C686130E3B5B}" srcOrd="4" destOrd="0" presId="urn:microsoft.com/office/officeart/2005/8/layout/vProcess5"/>
    <dgm:cxn modelId="{986F0FAB-8142-4CD1-BA6A-8739320B5B22}" type="presParOf" srcId="{77BD009A-A274-4D72-9EE0-FE25D4A3B343}" destId="{7749C534-7ACB-478A-8F47-6959D8C2E0E0}" srcOrd="5" destOrd="0" presId="urn:microsoft.com/office/officeart/2005/8/layout/vProcess5"/>
    <dgm:cxn modelId="{140652BC-D7BF-4844-B768-4B98642CCD5A}" type="presParOf" srcId="{77BD009A-A274-4D72-9EE0-FE25D4A3B343}" destId="{68D7F0C6-426C-44AC-948C-BEBB2C9999F1}" srcOrd="6" destOrd="0" presId="urn:microsoft.com/office/officeart/2005/8/layout/vProcess5"/>
    <dgm:cxn modelId="{1DCA23FA-AF87-414B-BF78-B1351D0FCE29}" type="presParOf" srcId="{77BD009A-A274-4D72-9EE0-FE25D4A3B343}" destId="{3DE5D878-9EA8-4536-AEF4-E042ECC142ED}" srcOrd="7" destOrd="0" presId="urn:microsoft.com/office/officeart/2005/8/layout/vProcess5"/>
    <dgm:cxn modelId="{F5BB045A-6823-4A42-8EBD-5A1C2DF58FEE}" type="presParOf" srcId="{77BD009A-A274-4D72-9EE0-FE25D4A3B343}" destId="{D2FD7A4F-E193-4BF5-9F19-54D6314FCF5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07BBD-5E2F-41DF-AAB6-552228E0F505}">
      <dsp:nvSpPr>
        <dsp:cNvPr id="0" name=""/>
        <dsp:cNvSpPr/>
      </dsp:nvSpPr>
      <dsp:spPr>
        <a:xfrm>
          <a:off x="0" y="0"/>
          <a:ext cx="5181600" cy="121920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To improve networking and cooperation among local, regional, national, European authorities, organizations, business associations</a:t>
          </a:r>
          <a:endParaRPr lang="el-GR" sz="1600" b="1" kern="1200" dirty="0">
            <a:solidFill>
              <a:schemeClr val="bg2">
                <a:lumMod val="25000"/>
              </a:schemeClr>
            </a:solidFill>
          </a:endParaRPr>
        </a:p>
      </dsp:txBody>
      <dsp:txXfrm>
        <a:off x="0" y="0"/>
        <a:ext cx="3937406" cy="1219200"/>
      </dsp:txXfrm>
    </dsp:sp>
    <dsp:sp modelId="{5E5F3687-8858-4D4C-A218-412BCDE86CAA}">
      <dsp:nvSpPr>
        <dsp:cNvPr id="0" name=""/>
        <dsp:cNvSpPr/>
      </dsp:nvSpPr>
      <dsp:spPr>
        <a:xfrm>
          <a:off x="457199" y="1422399"/>
          <a:ext cx="5181600" cy="1219200"/>
        </a:xfrm>
        <a:prstGeom prst="roundRect">
          <a:avLst>
            <a:gd name="adj" fmla="val 10000"/>
          </a:avLst>
        </a:prstGeom>
        <a:solidFill>
          <a:schemeClr val="accent2">
            <a:hueOff val="-6317677"/>
            <a:satOff val="10648"/>
            <a:lumOff val="-1304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To promote innovation, entrepreneurship, sustainable development and exchange of knowledge and expertise, through research and European projects </a:t>
          </a:r>
          <a:endParaRPr lang="el-GR" sz="1600" b="1" kern="1200" dirty="0">
            <a:solidFill>
              <a:schemeClr val="bg2">
                <a:lumMod val="25000"/>
              </a:schemeClr>
            </a:solidFill>
          </a:endParaRPr>
        </a:p>
      </dsp:txBody>
      <dsp:txXfrm>
        <a:off x="457199" y="1422399"/>
        <a:ext cx="3931920" cy="1219200"/>
      </dsp:txXfrm>
    </dsp:sp>
    <dsp:sp modelId="{285402D6-B2A1-40FE-A72D-54F8C48CEBD5}">
      <dsp:nvSpPr>
        <dsp:cNvPr id="0" name=""/>
        <dsp:cNvSpPr/>
      </dsp:nvSpPr>
      <dsp:spPr>
        <a:xfrm>
          <a:off x="914399" y="2844799"/>
          <a:ext cx="5181600" cy="1219200"/>
        </a:xfrm>
        <a:prstGeom prst="roundRect">
          <a:avLst>
            <a:gd name="adj" fmla="val 10000"/>
          </a:avLst>
        </a:prstGeom>
        <a:solidFill>
          <a:schemeClr val="accent2">
            <a:hueOff val="-12635355"/>
            <a:satOff val="21297"/>
            <a:lumOff val="-260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Cooperation with universities, companies, public authorities, training centers</a:t>
          </a:r>
          <a:r>
            <a:rPr lang="el-GR" sz="1600" kern="1200" dirty="0"/>
            <a:t>.</a:t>
          </a:r>
          <a:endParaRPr lang="el-GR" sz="1600" b="1" kern="1200" dirty="0">
            <a:solidFill>
              <a:schemeClr val="bg2">
                <a:lumMod val="25000"/>
              </a:schemeClr>
            </a:solidFill>
          </a:endParaRPr>
        </a:p>
      </dsp:txBody>
      <dsp:txXfrm>
        <a:off x="914399" y="2844799"/>
        <a:ext cx="3931920" cy="1219200"/>
      </dsp:txXfrm>
    </dsp:sp>
    <dsp:sp modelId="{8367D1FA-B073-4C13-A625-C686130E3B5B}">
      <dsp:nvSpPr>
        <dsp:cNvPr id="0" name=""/>
        <dsp:cNvSpPr/>
      </dsp:nvSpPr>
      <dsp:spPr>
        <a:xfrm>
          <a:off x="4389120"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b="1" kern="1200">
            <a:solidFill>
              <a:schemeClr val="bg2">
                <a:lumMod val="25000"/>
              </a:schemeClr>
            </a:solidFill>
          </a:endParaRPr>
        </a:p>
      </dsp:txBody>
      <dsp:txXfrm>
        <a:off x="4389120" y="924560"/>
        <a:ext cx="792480" cy="792480"/>
      </dsp:txXfrm>
    </dsp:sp>
    <dsp:sp modelId="{7749C534-7ACB-478A-8F47-6959D8C2E0E0}">
      <dsp:nvSpPr>
        <dsp:cNvPr id="0" name=""/>
        <dsp:cNvSpPr/>
      </dsp:nvSpPr>
      <dsp:spPr>
        <a:xfrm>
          <a:off x="4846320" y="2338832"/>
          <a:ext cx="792480" cy="792480"/>
        </a:xfrm>
        <a:prstGeom prst="downArrow">
          <a:avLst>
            <a:gd name="adj1" fmla="val 55000"/>
            <a:gd name="adj2" fmla="val 45000"/>
          </a:avLst>
        </a:prstGeom>
        <a:solidFill>
          <a:schemeClr val="accent2">
            <a:tint val="40000"/>
            <a:alpha val="90000"/>
            <a:hueOff val="-13243618"/>
            <a:satOff val="-16747"/>
            <a:lumOff val="-4329"/>
            <a:alphaOff val="0"/>
          </a:schemeClr>
        </a:solidFill>
        <a:ln w="19050" cap="flat" cmpd="sng" algn="ctr">
          <a:solidFill>
            <a:schemeClr val="accent2">
              <a:tint val="40000"/>
              <a:alpha val="90000"/>
              <a:hueOff val="-13243618"/>
              <a:satOff val="-16747"/>
              <a:lumOff val="-4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l-GR" sz="3600" b="1" kern="1200">
            <a:solidFill>
              <a:schemeClr val="bg2">
                <a:lumMod val="25000"/>
              </a:schemeClr>
            </a:solidFill>
          </a:endParaRPr>
        </a:p>
      </dsp:txBody>
      <dsp:txXfrm>
        <a:off x="4846320" y="2338832"/>
        <a:ext cx="792480" cy="7924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B8C886-B0ED-4FAF-A864-8FCE834221BC}" type="datetimeFigureOut">
              <a:rPr lang="en-US" smtClean="0"/>
              <a:pPr/>
              <a:t>4/18/2018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4783EC-CBD3-4AE4-8971-36678543FD1F}" type="slidenum">
              <a:rPr lang="en-US" smtClean="0"/>
              <a:pPr/>
              <a:t>‹#›</a:t>
            </a:fld>
            <a:endParaRPr lang="en-US"/>
          </a:p>
        </p:txBody>
      </p:sp>
    </p:spTree>
    <p:extLst>
      <p:ext uri="{BB962C8B-B14F-4D97-AF65-F5344CB8AC3E}">
        <p14:creationId xmlns:p14="http://schemas.microsoft.com/office/powerpoint/2010/main" val="257000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6789E-95D6-4437-8622-C53A90C7D71D}" type="datetimeFigureOut">
              <a:rPr lang="en-US" smtClean="0"/>
              <a:pPr/>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1DD03-D3B3-4EBF-AD8F-6CA671E49BB8}" type="slidenum">
              <a:rPr lang="en-US" smtClean="0"/>
              <a:pPr/>
              <a:t>‹#›</a:t>
            </a:fld>
            <a:endParaRPr lang="en-US"/>
          </a:p>
        </p:txBody>
      </p:sp>
    </p:spTree>
    <p:extLst>
      <p:ext uri="{BB962C8B-B14F-4D97-AF65-F5344CB8AC3E}">
        <p14:creationId xmlns:p14="http://schemas.microsoft.com/office/powerpoint/2010/main" val="29209216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A1DD03-D3B3-4EBF-AD8F-6CA671E49BB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DA1DD03-D3B3-4EBF-AD8F-6CA671E49BB8}"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DA1DD03-D3B3-4EBF-AD8F-6CA671E49BB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l-GR"/>
              <a:t>12/16/2014</a:t>
            </a:r>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a:t>CRE.THI.DEV.  Creative Thinking Development </a:t>
            </a:r>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l-GR"/>
              <a:t>12/16/2014</a:t>
            </a:r>
            <a:endParaRPr lang="en-US"/>
          </a:p>
        </p:txBody>
      </p:sp>
      <p:sp>
        <p:nvSpPr>
          <p:cNvPr id="5" name="Footer Placeholder 4"/>
          <p:cNvSpPr>
            <a:spLocks noGrp="1"/>
          </p:cNvSpPr>
          <p:nvPr>
            <p:ph type="ftr" sz="quarter" idx="11"/>
          </p:nvPr>
        </p:nvSpPr>
        <p:spPr/>
        <p:txBody>
          <a:bodyPr/>
          <a:lstStyle/>
          <a:p>
            <a:r>
              <a:rPr lang="en-US"/>
              <a:t>CRE.THI.DEV.  Creative Thinking Development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l-GR"/>
              <a:t>12/16/2014</a:t>
            </a:r>
            <a:endParaRPr lang="en-US"/>
          </a:p>
        </p:txBody>
      </p:sp>
      <p:sp>
        <p:nvSpPr>
          <p:cNvPr id="5" name="Footer Placeholder 4"/>
          <p:cNvSpPr>
            <a:spLocks noGrp="1"/>
          </p:cNvSpPr>
          <p:nvPr>
            <p:ph type="ftr" sz="quarter" idx="11"/>
          </p:nvPr>
        </p:nvSpPr>
        <p:spPr/>
        <p:txBody>
          <a:bodyPr/>
          <a:lstStyle/>
          <a:p>
            <a:r>
              <a:rPr lang="en-US"/>
              <a:t>CRE.THI.DEV.  Creative Thinking Development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l-GR"/>
              <a:t>12/16/2014</a:t>
            </a:r>
            <a:endParaRPr lang="en-US"/>
          </a:p>
        </p:txBody>
      </p:sp>
      <p:sp>
        <p:nvSpPr>
          <p:cNvPr id="5" name="Footer Placeholder 4"/>
          <p:cNvSpPr>
            <a:spLocks noGrp="1"/>
          </p:cNvSpPr>
          <p:nvPr>
            <p:ph type="ftr" sz="quarter" idx="11"/>
          </p:nvPr>
        </p:nvSpPr>
        <p:spPr/>
        <p:txBody>
          <a:bodyPr/>
          <a:lstStyle/>
          <a:p>
            <a:r>
              <a:rPr lang="en-US"/>
              <a:t>CRE.THI.DEV.  Creative Thinking Development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l-GR"/>
              <a:t>12/16/2014</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a:t>CRE.THI.DEV.  Creative Thinking Development </a:t>
            </a:r>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l-GR"/>
              <a:t>12/16/2014</a:t>
            </a:r>
            <a:endParaRPr lang="en-US"/>
          </a:p>
        </p:txBody>
      </p:sp>
      <p:sp>
        <p:nvSpPr>
          <p:cNvPr id="6" name="Footer Placeholder 5"/>
          <p:cNvSpPr>
            <a:spLocks noGrp="1"/>
          </p:cNvSpPr>
          <p:nvPr>
            <p:ph type="ftr" sz="quarter" idx="11"/>
          </p:nvPr>
        </p:nvSpPr>
        <p:spPr/>
        <p:txBody>
          <a:bodyPr/>
          <a:lstStyle/>
          <a:p>
            <a:r>
              <a:rPr lang="en-US"/>
              <a:t>CRE.THI.DEV.  Creative Thinking Development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l-GR"/>
              <a:t>12/16/2014</a:t>
            </a:r>
            <a:endParaRPr lang="en-US"/>
          </a:p>
        </p:txBody>
      </p:sp>
      <p:sp>
        <p:nvSpPr>
          <p:cNvPr id="8" name="Footer Placeholder 7"/>
          <p:cNvSpPr>
            <a:spLocks noGrp="1"/>
          </p:cNvSpPr>
          <p:nvPr>
            <p:ph type="ftr" sz="quarter" idx="11"/>
          </p:nvPr>
        </p:nvSpPr>
        <p:spPr/>
        <p:txBody>
          <a:bodyPr/>
          <a:lstStyle/>
          <a:p>
            <a:r>
              <a:rPr lang="en-US"/>
              <a:t>CRE.THI.DEV.  Creative Thinking Development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l-GR"/>
              <a:t>12/16/2014</a:t>
            </a:r>
            <a:endParaRPr lang="en-US"/>
          </a:p>
        </p:txBody>
      </p:sp>
      <p:sp>
        <p:nvSpPr>
          <p:cNvPr id="4" name="Footer Placeholder 3"/>
          <p:cNvSpPr>
            <a:spLocks noGrp="1"/>
          </p:cNvSpPr>
          <p:nvPr>
            <p:ph type="ftr" sz="quarter" idx="11"/>
          </p:nvPr>
        </p:nvSpPr>
        <p:spPr/>
        <p:txBody>
          <a:bodyPr/>
          <a:lstStyle/>
          <a:p>
            <a:r>
              <a:rPr lang="en-US"/>
              <a:t>CRE.THI.DEV.  Creative Thinking Development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12/16/2014</a:t>
            </a:r>
            <a:endParaRPr lang="en-US"/>
          </a:p>
        </p:txBody>
      </p:sp>
      <p:sp>
        <p:nvSpPr>
          <p:cNvPr id="3" name="Footer Placeholder 2"/>
          <p:cNvSpPr>
            <a:spLocks noGrp="1"/>
          </p:cNvSpPr>
          <p:nvPr>
            <p:ph type="ftr" sz="quarter" idx="11"/>
          </p:nvPr>
        </p:nvSpPr>
        <p:spPr/>
        <p:txBody>
          <a:bodyPr/>
          <a:lstStyle/>
          <a:p>
            <a:r>
              <a:rPr lang="en-US"/>
              <a:t>CRE.THI.DEV.  Creative Thinking Development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l-GR"/>
              <a:t>12/16/2014</a:t>
            </a:r>
            <a:endParaRPr lang="en-US"/>
          </a:p>
        </p:txBody>
      </p:sp>
      <p:sp>
        <p:nvSpPr>
          <p:cNvPr id="6" name="Footer Placeholder 5"/>
          <p:cNvSpPr>
            <a:spLocks noGrp="1"/>
          </p:cNvSpPr>
          <p:nvPr>
            <p:ph type="ftr" sz="quarter" idx="11"/>
          </p:nvPr>
        </p:nvSpPr>
        <p:spPr/>
        <p:txBody>
          <a:bodyPr/>
          <a:lstStyle/>
          <a:p>
            <a:r>
              <a:rPr lang="en-US"/>
              <a:t>CRE.THI.DEV.  Creative Thinking Development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l-GR"/>
              <a:t>12/16/2014</a:t>
            </a:r>
            <a:endParaRPr lang="en-US"/>
          </a:p>
        </p:txBody>
      </p:sp>
      <p:sp>
        <p:nvSpPr>
          <p:cNvPr id="6" name="Footer Placeholder 5"/>
          <p:cNvSpPr>
            <a:spLocks noGrp="1"/>
          </p:cNvSpPr>
          <p:nvPr>
            <p:ph type="ftr" sz="quarter" idx="11"/>
          </p:nvPr>
        </p:nvSpPr>
        <p:spPr/>
        <p:txBody>
          <a:bodyPr/>
          <a:lstStyle/>
          <a:p>
            <a:r>
              <a:rPr lang="en-US"/>
              <a:t>CRE.THI.DEV.  Creative Thinking Development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l-GR"/>
              <a:t>12/16/2014</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a:t>CRE.THI.DEV.  Creative Thinking Development </a:t>
            </a: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0.emf"/><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rethidev.com/" TargetMode="External"/><Relationship Id="rId5" Type="http://schemas.openxmlformats.org/officeDocument/2006/relationships/image" Target="../media/image23.png"/><Relationship Id="rId4" Type="http://schemas.openxmlformats.org/officeDocument/2006/relationships/hyperlink" Target="mailto:dpapakon7@yahoo.g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ethidevFinal2.png"/>
          <p:cNvPicPr>
            <a:picLocks noChangeAspect="1"/>
          </p:cNvPicPr>
          <p:nvPr/>
        </p:nvPicPr>
        <p:blipFill>
          <a:blip r:embed="rId2" cstate="print"/>
          <a:stretch>
            <a:fillRect/>
          </a:stretch>
        </p:blipFill>
        <p:spPr>
          <a:xfrm>
            <a:off x="2133600" y="3810000"/>
            <a:ext cx="4669654" cy="1828800"/>
          </a:xfrm>
          <a:prstGeom prst="rect">
            <a:avLst/>
          </a:prstGeom>
        </p:spPr>
      </p:pic>
      <p:sp>
        <p:nvSpPr>
          <p:cNvPr id="4" name="TextBox 3"/>
          <p:cNvSpPr txBox="1"/>
          <p:nvPr/>
        </p:nvSpPr>
        <p:spPr>
          <a:xfrm>
            <a:off x="1981200" y="1371600"/>
            <a:ext cx="4876800" cy="923330"/>
          </a:xfrm>
          <a:prstGeom prst="rect">
            <a:avLst/>
          </a:prstGeom>
          <a:noFill/>
        </p:spPr>
        <p:txBody>
          <a:bodyPr wrap="square" rtlCol="0">
            <a:spAutoFit/>
          </a:bodyPr>
          <a:lstStyle/>
          <a:p>
            <a:pPr algn="ctr"/>
            <a:r>
              <a:rPr lang="en-US" sz="5400" b="1" dirty="0">
                <a:solidFill>
                  <a:schemeClr val="tx1">
                    <a:lumMod val="50000"/>
                    <a:lumOff val="50000"/>
                  </a:schemeClr>
                </a:solidFill>
                <a:latin typeface="Segoe UI Symbol" pitchFamily="34" charset="0"/>
                <a:ea typeface="Segoe UI Symbol" pitchFamily="34" charset="0"/>
              </a:rPr>
              <a:t>PRESENTATION </a:t>
            </a:r>
            <a:endParaRPr lang="el-GR" sz="5400" b="1" dirty="0">
              <a:solidFill>
                <a:schemeClr val="tx1">
                  <a:lumMod val="50000"/>
                  <a:lumOff val="50000"/>
                </a:schemeClr>
              </a:solidFill>
              <a:latin typeface="Segoe UI Symbol" pitchFamily="34" charset="0"/>
              <a:ea typeface="Segoe UI Symbo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Previous projects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12" name="Table 11"/>
          <p:cNvGraphicFramePr>
            <a:graphicFrameLocks noGrp="1"/>
          </p:cNvGraphicFramePr>
          <p:nvPr/>
        </p:nvGraphicFramePr>
        <p:xfrm>
          <a:off x="457201" y="1397001"/>
          <a:ext cx="8305799" cy="2713749"/>
        </p:xfrm>
        <a:graphic>
          <a:graphicData uri="http://schemas.openxmlformats.org/drawingml/2006/table">
            <a:tbl>
              <a:tblPr>
                <a:tableStyleId>{21E4AEA4-8DFA-4A89-87EB-49C32662AFE0}</a:tableStyleId>
              </a:tblPr>
              <a:tblGrid>
                <a:gridCol w="35813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275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Century Schoolbook" pitchFamily="18" charset="0"/>
                          <a:cs typeface="Calibri" pitchFamily="34" charset="0"/>
                        </a:rPr>
                        <a:t>Project Title</a:t>
                      </a:r>
                      <a:endParaRPr kumimoji="0" lang="el-GR" sz="1100" b="1" i="0" u="none" strike="noStrike" cap="none" normalizeH="0" baseline="0" dirty="0">
                        <a:ln>
                          <a:noFill/>
                        </a:ln>
                        <a:solidFill>
                          <a:schemeClr val="bg1"/>
                        </a:solidFill>
                        <a:effectLst/>
                        <a:latin typeface="Century Schoolbook" pitchFamily="18" charset="0"/>
                        <a:cs typeface="Calibri" pitchFamily="34" charset="0"/>
                      </a:endParaRPr>
                    </a:p>
                  </a:txBody>
                  <a:tcPr marL="37991" marR="37991"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err="1">
                          <a:ln>
                            <a:noFill/>
                          </a:ln>
                          <a:solidFill>
                            <a:schemeClr val="bg1"/>
                          </a:solidFill>
                          <a:effectLst/>
                          <a:latin typeface="Century Schoolbook" pitchFamily="18" charset="0"/>
                          <a:cs typeface="Calibri" pitchFamily="34" charset="0"/>
                        </a:rPr>
                        <a:t>Programme</a:t>
                      </a:r>
                      <a:endParaRPr kumimoji="0" lang="el-GR" sz="1100" b="1" i="0" u="none" strike="noStrike" cap="none" normalizeH="0" baseline="0" dirty="0">
                        <a:ln>
                          <a:noFill/>
                        </a:ln>
                        <a:solidFill>
                          <a:schemeClr val="bg1"/>
                        </a:solidFill>
                        <a:effectLst/>
                        <a:latin typeface="Century Schoolbook" pitchFamily="18" charset="0"/>
                        <a:cs typeface="Calibri" pitchFamily="34" charset="0"/>
                      </a:endParaRPr>
                    </a:p>
                  </a:txBody>
                  <a:tcPr marL="37991" marR="37991"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Century Schoolbook" pitchFamily="18" charset="0"/>
                          <a:cs typeface="Calibri" pitchFamily="34" charset="0"/>
                        </a:rPr>
                        <a:t>Partners</a:t>
                      </a:r>
                      <a:endParaRPr kumimoji="0" lang="el-GR" sz="1100" b="1" i="0" u="none" strike="noStrike" kern="1200" cap="none" normalizeH="0" baseline="0" dirty="0">
                        <a:ln>
                          <a:noFill/>
                        </a:ln>
                        <a:solidFill>
                          <a:schemeClr val="bg1"/>
                        </a:solidFill>
                        <a:effectLst/>
                        <a:latin typeface="Century Schoolbook" pitchFamily="18" charset="0"/>
                        <a:ea typeface="+mn-ea"/>
                        <a:cs typeface="Calibri" pitchFamily="34" charset="0"/>
                      </a:endParaRPr>
                    </a:p>
                  </a:txBody>
                  <a:tcPr marL="37991" marR="37991"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Century Schoolbook" pitchFamily="18" charset="0"/>
                          <a:cs typeface="Calibri" pitchFamily="34" charset="0"/>
                        </a:rPr>
                        <a:t>Period</a:t>
                      </a:r>
                      <a:endParaRPr kumimoji="0" lang="el-GR" sz="1100" b="1" i="0" u="none" strike="noStrike" cap="none" normalizeH="0" baseline="0" dirty="0">
                        <a:ln>
                          <a:noFill/>
                        </a:ln>
                        <a:solidFill>
                          <a:schemeClr val="bg1"/>
                        </a:solidFill>
                        <a:effectLst/>
                        <a:latin typeface="Century Schoolbook" pitchFamily="18" charset="0"/>
                        <a:cs typeface="Calibri" pitchFamily="34" charset="0"/>
                      </a:endParaRPr>
                    </a:p>
                  </a:txBody>
                  <a:tcPr marL="37991" marR="37991"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0"/>
                  </a:ext>
                </a:extLst>
              </a:tr>
              <a:tr h="881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a:latin typeface="Century Schoolbook" pitchFamily="18" charset="0"/>
                        </a:rPr>
                        <a:t>TECLO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dk1"/>
                          </a:solidFill>
                          <a:effectLst/>
                          <a:latin typeface="Century Schoolbook" pitchFamily="18" charset="0"/>
                          <a:cs typeface="+mn-cs"/>
                        </a:rPr>
                        <a:t>Textile and Clothing Knowledge Alliance</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lnT w="12700" cmpd="sng">
                      <a:noFill/>
                    </a:lnT>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u="none" strike="noStrike" cap="none" normalizeH="0" baseline="0">
                          <a:ln>
                            <a:noFill/>
                          </a:ln>
                          <a:effectLst/>
                          <a:latin typeface="Century Schoolbook" pitchFamily="18" charset="0"/>
                        </a:rPr>
                        <a:t>ERASMUS + , KA2 Knowledge Alliances</a:t>
                      </a:r>
                      <a:endParaRPr kumimoji="0" lang="el-GR" sz="1100" b="0" i="0" u="none" strike="noStrike" cap="none" normalizeH="0" baseline="0">
                        <a:ln>
                          <a:noFill/>
                        </a:ln>
                        <a:solidFill>
                          <a:schemeClr val="tx1"/>
                        </a:solidFill>
                        <a:effectLst/>
                        <a:latin typeface="Century Schoolbook" pitchFamily="18" charset="0"/>
                        <a:cs typeface="Calibri" pitchFamily="34" charset="0"/>
                      </a:endParaRPr>
                    </a:p>
                  </a:txBody>
                  <a:tcPr marL="37991" marR="37991" marT="0" marB="0" horzOverflow="overflow">
                    <a:lnT w="12700" cmpd="sng">
                      <a:noFill/>
                    </a:lnT>
                    <a:solidFill>
                      <a:srgbClr val="F0F3F6"/>
                    </a:solidFill>
                  </a:tcPr>
                </a:tc>
                <a:tc>
                  <a:txBody>
                    <a:bodyPr/>
                    <a:lstStyle/>
                    <a:p>
                      <a:pPr marL="0" marR="0" indent="0" algn="just" defTabSz="914400" rtl="0" eaLnBrk="1" fontAlgn="base" latinLnBrk="0" hangingPunct="1">
                        <a:lnSpc>
                          <a:spcPct val="100000"/>
                        </a:lnSpc>
                        <a:spcBef>
                          <a:spcPts val="0"/>
                        </a:spcBef>
                        <a:spcAft>
                          <a:spcPts val="0"/>
                        </a:spcAft>
                        <a:buClrTx/>
                        <a:buSzTx/>
                        <a:buFontTx/>
                        <a:buNone/>
                        <a:tabLst>
                          <a:tab pos="85725" algn="l"/>
                        </a:tabLst>
                        <a:defRPr/>
                      </a:pPr>
                      <a:r>
                        <a:rPr lang="en-GB" sz="1100" dirty="0">
                          <a:latin typeface="Century Schoolbook" pitchFamily="18" charset="0"/>
                        </a:rPr>
                        <a:t>Coordinator</a:t>
                      </a:r>
                      <a:r>
                        <a:rPr lang="en-US" sz="1100" dirty="0">
                          <a:latin typeface="Century Schoolbook" pitchFamily="18" charset="0"/>
                        </a:rPr>
                        <a:t>: Link</a:t>
                      </a:r>
                      <a:r>
                        <a:rPr lang="el-GR" sz="1100" baseline="0" dirty="0">
                          <a:latin typeface="Century Schoolbook" pitchFamily="18" charset="0"/>
                        </a:rPr>
                        <a:t> </a:t>
                      </a:r>
                      <a:r>
                        <a:rPr lang="en-US" sz="1100" dirty="0">
                          <a:latin typeface="Century Schoolbook" pitchFamily="18" charset="0"/>
                        </a:rPr>
                        <a:t>Campus University, Italy </a:t>
                      </a:r>
                    </a:p>
                    <a:p>
                      <a:pPr marL="0" indent="0" algn="just" fontAlgn="base">
                        <a:buNone/>
                      </a:pPr>
                      <a:r>
                        <a:rPr lang="en-GB" sz="1100" dirty="0">
                          <a:latin typeface="Century Schoolbook" pitchFamily="18" charset="0"/>
                        </a:rPr>
                        <a:t>Partnership</a:t>
                      </a:r>
                      <a:r>
                        <a:rPr lang="el-GR" sz="1100" dirty="0">
                          <a:latin typeface="Century Schoolbook" pitchFamily="18" charset="0"/>
                        </a:rPr>
                        <a:t>: 14 </a:t>
                      </a:r>
                      <a:r>
                        <a:rPr lang="en-GB" sz="1100" dirty="0">
                          <a:latin typeface="Century Schoolbook" pitchFamily="18" charset="0"/>
                        </a:rPr>
                        <a:t>partners</a:t>
                      </a:r>
                      <a:r>
                        <a:rPr lang="el-GR" sz="1100" dirty="0">
                          <a:latin typeface="Century Schoolbook" pitchFamily="18" charset="0"/>
                        </a:rPr>
                        <a:t> </a:t>
                      </a:r>
                      <a:r>
                        <a:rPr lang="en-US" sz="1100" dirty="0">
                          <a:latin typeface="Century Schoolbook" pitchFamily="18" charset="0"/>
                        </a:rPr>
                        <a:t>from </a:t>
                      </a:r>
                      <a:r>
                        <a:rPr lang="el-GR" sz="1100" dirty="0">
                          <a:latin typeface="Century Schoolbook" pitchFamily="18" charset="0"/>
                        </a:rPr>
                        <a:t>8 </a:t>
                      </a:r>
                      <a:r>
                        <a:rPr lang="en-US" sz="1100" dirty="0">
                          <a:latin typeface="Century Schoolbook" pitchFamily="18" charset="0"/>
                        </a:rPr>
                        <a:t>EU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lnT w="12700" cmpd="sng">
                      <a:noFill/>
                    </a:lnT>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u="none" strike="noStrike" cap="none" normalizeH="0" baseline="0" dirty="0">
                          <a:ln>
                            <a:noFill/>
                          </a:ln>
                          <a:effectLst/>
                          <a:latin typeface="Century Schoolbook" pitchFamily="18" charset="0"/>
                        </a:rPr>
                        <a:t>11/2014 -  10/</a:t>
                      </a:r>
                      <a:r>
                        <a:rPr kumimoji="0" lang="en-US" sz="1100" u="none" strike="noStrike" cap="none" normalizeH="0" baseline="0" dirty="0">
                          <a:ln>
                            <a:noFill/>
                          </a:ln>
                          <a:effectLst/>
                          <a:latin typeface="Century Schoolbook" pitchFamily="18" charset="0"/>
                        </a:rPr>
                        <a:t>20</a:t>
                      </a:r>
                      <a:r>
                        <a:rPr kumimoji="0" lang="el-GR" sz="1100" u="none" strike="noStrike" cap="none" normalizeH="0" baseline="0" dirty="0">
                          <a:ln>
                            <a:noFill/>
                          </a:ln>
                          <a:effectLst/>
                          <a:latin typeface="Century Schoolbook" pitchFamily="18" charset="0"/>
                        </a:rPr>
                        <a:t>16</a:t>
                      </a:r>
                      <a:r>
                        <a:rPr lang="el-GR" sz="1100" dirty="0">
                          <a:latin typeface="Century Schoolbook" pitchFamily="18" charset="0"/>
                        </a:rPr>
                        <a:t> </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lnT w="12700" cmpd="sng">
                      <a:noFill/>
                    </a:lnT>
                    <a:solidFill>
                      <a:srgbClr val="F0F3F6"/>
                    </a:solidFill>
                  </a:tcPr>
                </a:tc>
                <a:extLst>
                  <a:ext uri="{0D108BD9-81ED-4DB2-BD59-A6C34878D82A}">
                    <a16:rowId xmlns:a16="http://schemas.microsoft.com/office/drawing/2014/main" val="10001"/>
                  </a:ext>
                </a:extLst>
              </a:tr>
              <a:tr h="655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a:latin typeface="Century Schoolbook" pitchFamily="18" charset="0"/>
                        </a:rPr>
                        <a:t>LAWPRET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Century Schoolbook" pitchFamily="18" charset="0"/>
                          <a:cs typeface="Calibri" pitchFamily="34" charset="0"/>
                        </a:rPr>
                        <a:t>Local Authorities Waste Prevention Training </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u="none" strike="noStrike" cap="none" normalizeH="0" baseline="0">
                          <a:ln>
                            <a:noFill/>
                          </a:ln>
                          <a:effectLst/>
                          <a:latin typeface="Century Schoolbook" pitchFamily="18" charset="0"/>
                        </a:rPr>
                        <a:t>Ε</a:t>
                      </a:r>
                      <a:r>
                        <a:rPr kumimoji="0" lang="en-US" sz="1100" u="none" strike="noStrike" cap="none" normalizeH="0" baseline="0">
                          <a:ln>
                            <a:noFill/>
                          </a:ln>
                          <a:effectLst/>
                          <a:latin typeface="Century Schoolbook" pitchFamily="18" charset="0"/>
                        </a:rPr>
                        <a:t>RASMUS +  KA2 – </a:t>
                      </a:r>
                      <a:r>
                        <a:rPr lang="en-US" sz="1100">
                          <a:latin typeface="Century Schoolbook" pitchFamily="18" charset="0"/>
                        </a:rPr>
                        <a:t>Strategic Partnership</a:t>
                      </a:r>
                      <a:endParaRPr kumimoji="0" lang="el-GR" sz="1100" b="0" i="0" u="none" strike="noStrike" cap="none" normalizeH="0" baseline="0">
                        <a:ln>
                          <a:noFill/>
                        </a:ln>
                        <a:solidFill>
                          <a:schemeClr val="tx1"/>
                        </a:solidFill>
                        <a:effectLst/>
                        <a:latin typeface="Century Schoolbook" pitchFamily="18" charset="0"/>
                        <a:cs typeface="Calibri" pitchFamily="34" charset="0"/>
                      </a:endParaRPr>
                    </a:p>
                  </a:txBody>
                  <a:tcPr marL="37991" marR="37991" marT="0" marB="0" horzOverflow="overflow">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a:latin typeface="Century Schoolbook" pitchFamily="18" charset="0"/>
                        </a:rPr>
                        <a:t>Coordinator</a:t>
                      </a:r>
                      <a:r>
                        <a:rPr lang="en-US" sz="1100" dirty="0">
                          <a:latin typeface="Century Schoolbook" pitchFamily="18" charset="0"/>
                        </a:rPr>
                        <a:t>: ECOREC</a:t>
                      </a:r>
                      <a:r>
                        <a:rPr lang="el-GR" sz="1100" dirty="0">
                          <a:latin typeface="Century Schoolbook" pitchFamily="18" charset="0"/>
                        </a:rPr>
                        <a:t>, </a:t>
                      </a:r>
                      <a:r>
                        <a:rPr lang="en-GB" sz="1100" dirty="0">
                          <a:latin typeface="Century Schoolbook" pitchFamily="18" charset="0"/>
                        </a:rPr>
                        <a:t>Greece</a:t>
                      </a:r>
                      <a:endParaRPr lang="el-GR" sz="1100" dirty="0">
                        <a:latin typeface="Century Schoolbook"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a:latin typeface="Century Schoolbook" pitchFamily="18" charset="0"/>
                        </a:rPr>
                        <a:t>Partnership</a:t>
                      </a:r>
                      <a:r>
                        <a:rPr lang="el-GR" sz="1100" dirty="0">
                          <a:latin typeface="Century Schoolbook" pitchFamily="18" charset="0"/>
                        </a:rPr>
                        <a:t>:</a:t>
                      </a:r>
                      <a:r>
                        <a:rPr lang="el-GR" sz="1100" baseline="0" dirty="0">
                          <a:latin typeface="Century Schoolbook" pitchFamily="18" charset="0"/>
                        </a:rPr>
                        <a:t> 3 </a:t>
                      </a:r>
                      <a:r>
                        <a:rPr lang="en-US" sz="1100" baseline="0" dirty="0">
                          <a:latin typeface="Century Schoolbook" pitchFamily="18" charset="0"/>
                        </a:rPr>
                        <a:t>EU countries</a:t>
                      </a:r>
                      <a:endParaRPr lang="en-US" sz="1100" dirty="0">
                        <a:latin typeface="Century Schoolbook" pitchFamily="18" charset="0"/>
                      </a:endParaRPr>
                    </a:p>
                  </a:txBody>
                  <a:tcPr marL="37991" marR="37991" marT="0" marB="0" horzOverflow="overflow">
                    <a:solidFill>
                      <a:srgbClr val="F0F3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u="none" strike="noStrike" cap="none" normalizeH="0" baseline="0" dirty="0">
                          <a:ln>
                            <a:noFill/>
                          </a:ln>
                          <a:effectLst/>
                          <a:latin typeface="Century Schoolbook" pitchFamily="18" charset="0"/>
                        </a:rPr>
                        <a:t>11/</a:t>
                      </a:r>
                      <a:r>
                        <a:rPr kumimoji="0" lang="en-US" sz="1100" u="none" strike="noStrike" cap="none" normalizeH="0" baseline="0" dirty="0">
                          <a:ln>
                            <a:noFill/>
                          </a:ln>
                          <a:effectLst/>
                          <a:latin typeface="Century Schoolbook" pitchFamily="18" charset="0"/>
                        </a:rPr>
                        <a:t>20</a:t>
                      </a:r>
                      <a:r>
                        <a:rPr kumimoji="0" lang="el-GR" sz="1100" u="none" strike="noStrike" cap="none" normalizeH="0" baseline="0" dirty="0">
                          <a:ln>
                            <a:noFill/>
                          </a:ln>
                          <a:effectLst/>
                          <a:latin typeface="Century Schoolbook" pitchFamily="18" charset="0"/>
                        </a:rPr>
                        <a:t>14 -  10/</a:t>
                      </a:r>
                      <a:r>
                        <a:rPr kumimoji="0" lang="en-US" sz="1100" u="none" strike="noStrike" cap="none" normalizeH="0" baseline="0" dirty="0">
                          <a:ln>
                            <a:noFill/>
                          </a:ln>
                          <a:effectLst/>
                          <a:latin typeface="Century Schoolbook" pitchFamily="18" charset="0"/>
                        </a:rPr>
                        <a:t>20</a:t>
                      </a:r>
                      <a:r>
                        <a:rPr kumimoji="0" lang="el-GR" sz="1100" u="none" strike="noStrike" cap="none" normalizeH="0" baseline="0" dirty="0">
                          <a:ln>
                            <a:noFill/>
                          </a:ln>
                          <a:effectLst/>
                          <a:latin typeface="Century Schoolbook" pitchFamily="18" charset="0"/>
                        </a:rPr>
                        <a:t>16</a:t>
                      </a:r>
                    </a:p>
                    <a:p>
                      <a:pPr marL="0" marR="0" lvl="0" indent="0" algn="l" defTabSz="914400" rtl="0" eaLnBrk="1" fontAlgn="base" latinLnBrk="0" hangingPunct="1">
                        <a:lnSpc>
                          <a:spcPct val="100000"/>
                        </a:lnSpc>
                        <a:spcBef>
                          <a:spcPct val="0"/>
                        </a:spcBef>
                        <a:spcAft>
                          <a:spcPct val="0"/>
                        </a:spcAft>
                        <a:buClrTx/>
                        <a:buSzTx/>
                        <a:buFontTx/>
                        <a:buNone/>
                        <a:tabLst/>
                      </a:pPr>
                      <a:r>
                        <a:rPr lang="el-GR" sz="1100" dirty="0">
                          <a:latin typeface="Century Schoolbook" pitchFamily="18" charset="0"/>
                        </a:rPr>
                        <a:t> </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solidFill>
                      <a:srgbClr val="F0F3F6"/>
                    </a:solidFill>
                  </a:tcPr>
                </a:tc>
                <a:extLst>
                  <a:ext uri="{0D108BD9-81ED-4DB2-BD59-A6C34878D82A}">
                    <a16:rowId xmlns:a16="http://schemas.microsoft.com/office/drawing/2014/main" val="10002"/>
                  </a:ext>
                </a:extLst>
              </a:tr>
              <a:tr h="85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a:latin typeface="Century Schoolbook" pitchFamily="18" charset="0"/>
                        </a:rPr>
                        <a:t>E</a:t>
                      </a:r>
                      <a:r>
                        <a:rPr lang="el-GR" sz="1100" b="1" dirty="0">
                          <a:latin typeface="Century Schoolbook" pitchFamily="18" charset="0"/>
                        </a:rPr>
                        <a:t>-</a:t>
                      </a:r>
                      <a:r>
                        <a:rPr lang="en-US" sz="1100" b="1" dirty="0">
                          <a:latin typeface="Century Schoolbook" pitchFamily="18" charset="0"/>
                        </a:rPr>
                        <a:t>Women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Century Schoolbook" pitchFamily="18" charset="0"/>
                          <a:cs typeface="Calibri" pitchFamily="34" charset="0"/>
                        </a:rPr>
                        <a:t>Innovation and Employability for Women </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tc>
                <a:tc>
                  <a:txBody>
                    <a:bodyPr/>
                    <a:lstStyle/>
                    <a:p>
                      <a:pPr marL="0" marR="0" lvl="0" indent="0" algn="just" defTabSz="914400" rtl="0" eaLnBrk="1" fontAlgn="base" latinLnBrk="0" hangingPunct="1">
                        <a:buClrTx/>
                        <a:buSzTx/>
                        <a:buFontTx/>
                        <a:buNone/>
                        <a:tabLst/>
                      </a:pPr>
                      <a:r>
                        <a:rPr lang="en-US" sz="1100">
                          <a:latin typeface="Century Schoolbook" pitchFamily="18" charset="0"/>
                        </a:rPr>
                        <a:t>EEA</a:t>
                      </a:r>
                      <a:r>
                        <a:rPr lang="en-US" sz="1100" baseline="0">
                          <a:latin typeface="Century Schoolbook" pitchFamily="18" charset="0"/>
                        </a:rPr>
                        <a:t> GRANTS</a:t>
                      </a:r>
                      <a:endParaRPr lang="el-GR" sz="1100">
                        <a:latin typeface="Century Schoolbook"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a:ln>
                          <a:noFill/>
                        </a:ln>
                        <a:solidFill>
                          <a:schemeClr val="tx1"/>
                        </a:solidFill>
                        <a:effectLst/>
                        <a:latin typeface="Century Schoolbook" pitchFamily="18" charset="0"/>
                        <a:cs typeface="Calibri" pitchFamily="34" charset="0"/>
                      </a:endParaRPr>
                    </a:p>
                  </a:txBody>
                  <a:tcPr marL="37991" marR="3799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a:latin typeface="Century Schoolbook" pitchFamily="18" charset="0"/>
                        </a:rPr>
                        <a:t>Coordinator</a:t>
                      </a:r>
                      <a:r>
                        <a:rPr lang="en-US" sz="1100" dirty="0">
                          <a:latin typeface="Century Schoolbook" pitchFamily="18" charset="0"/>
                        </a:rPr>
                        <a:t>:N CSR "DEMOKRITOS“, Greece</a:t>
                      </a:r>
                    </a:p>
                    <a:p>
                      <a:pPr marL="0" marR="0" lvl="0" indent="0" algn="l" defTabSz="914400" rtl="0" eaLnBrk="1" fontAlgn="base" latinLnBrk="0" hangingPunct="1">
                        <a:lnSpc>
                          <a:spcPct val="100000"/>
                        </a:lnSpc>
                        <a:spcBef>
                          <a:spcPct val="0"/>
                        </a:spcBef>
                        <a:spcAft>
                          <a:spcPct val="0"/>
                        </a:spcAft>
                        <a:buClrTx/>
                        <a:buSzTx/>
                        <a:buFontTx/>
                        <a:buNone/>
                        <a:tabLst/>
                      </a:pPr>
                      <a:r>
                        <a:rPr lang="en-GB" sz="1100" dirty="0">
                          <a:latin typeface="Century Schoolbook" pitchFamily="18" charset="0"/>
                        </a:rPr>
                        <a:t>Partnership</a:t>
                      </a:r>
                      <a:r>
                        <a:rPr lang="el-GR" sz="1100" dirty="0">
                          <a:latin typeface="Century Schoolbook" pitchFamily="18" charset="0"/>
                        </a:rPr>
                        <a:t>: </a:t>
                      </a:r>
                      <a:r>
                        <a:rPr kumimoji="0" lang="el-GR" sz="1100" u="none" strike="noStrike" cap="none" normalizeH="0" baseline="0" dirty="0">
                          <a:ln>
                            <a:noFill/>
                          </a:ln>
                          <a:effectLst/>
                          <a:latin typeface="Century Schoolbook" pitchFamily="18" charset="0"/>
                        </a:rPr>
                        <a:t>5 </a:t>
                      </a:r>
                      <a:r>
                        <a:rPr kumimoji="0" lang="en-GB" sz="1100" u="none" strike="noStrike" cap="none" normalizeH="0" baseline="0" dirty="0">
                          <a:ln>
                            <a:noFill/>
                          </a:ln>
                          <a:effectLst/>
                          <a:latin typeface="Century Schoolbook" pitchFamily="18" charset="0"/>
                        </a:rPr>
                        <a:t>partners</a:t>
                      </a:r>
                      <a:r>
                        <a:rPr kumimoji="0" lang="el-GR" sz="1100" u="none" strike="noStrike" cap="none" normalizeH="0" baseline="0" dirty="0">
                          <a:ln>
                            <a:noFill/>
                          </a:ln>
                          <a:effectLst/>
                          <a:latin typeface="Century Schoolbook" pitchFamily="18" charset="0"/>
                        </a:rPr>
                        <a:t> </a:t>
                      </a:r>
                      <a:r>
                        <a:rPr kumimoji="0" lang="en-US" sz="1100" u="none" strike="noStrike" cap="none" normalizeH="0" baseline="0" dirty="0">
                          <a:ln>
                            <a:noFill/>
                          </a:ln>
                          <a:effectLst/>
                          <a:latin typeface="Century Schoolbook" pitchFamily="18" charset="0"/>
                        </a:rPr>
                        <a:t>from </a:t>
                      </a:r>
                      <a:r>
                        <a:rPr kumimoji="0" lang="en-GB" sz="1100" u="none" strike="noStrike" cap="none" normalizeH="0" baseline="0" dirty="0">
                          <a:ln>
                            <a:noFill/>
                          </a:ln>
                          <a:effectLst/>
                          <a:latin typeface="Century Schoolbook" pitchFamily="18" charset="0"/>
                        </a:rPr>
                        <a:t>Greece</a:t>
                      </a:r>
                      <a:r>
                        <a:rPr kumimoji="0" lang="el-GR" sz="1100" u="none" strike="noStrike" cap="none" normalizeH="0" baseline="0" dirty="0">
                          <a:ln>
                            <a:noFill/>
                          </a:ln>
                          <a:effectLst/>
                          <a:latin typeface="Century Schoolbook" pitchFamily="18" charset="0"/>
                        </a:rPr>
                        <a:t> </a:t>
                      </a:r>
                      <a:r>
                        <a:rPr kumimoji="0" lang="en-US" sz="1100" u="none" strike="noStrike" cap="none" normalizeH="0" baseline="0" dirty="0">
                          <a:ln>
                            <a:noFill/>
                          </a:ln>
                          <a:effectLst/>
                          <a:latin typeface="Century Schoolbook" pitchFamily="18" charset="0"/>
                        </a:rPr>
                        <a:t>and Norway</a:t>
                      </a: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100" dirty="0">
                          <a:latin typeface="Century Schoolbook" pitchFamily="18" charset="0"/>
                        </a:rPr>
                        <a:t>1/2016 - 03/2017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entury Schoolbook" pitchFamily="18" charset="0"/>
                        <a:cs typeface="Calibri" pitchFamily="34" charset="0"/>
                      </a:endParaRPr>
                    </a:p>
                  </a:txBody>
                  <a:tcPr marL="37991" marR="37991" marT="0" marB="0" horzOverflow="overflow"/>
                </a:tc>
                <a:extLst>
                  <a:ext uri="{0D108BD9-81ED-4DB2-BD59-A6C34878D82A}">
                    <a16:rowId xmlns:a16="http://schemas.microsoft.com/office/drawing/2014/main" val="10003"/>
                  </a:ext>
                </a:extLst>
              </a:tr>
            </a:tbl>
          </a:graphicData>
        </a:graphic>
      </p:graphicFrame>
      <p:cxnSp>
        <p:nvCxnSpPr>
          <p:cNvPr id="5" name="Straight Connector 4"/>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8 - Θέση υποσέλιδου"/>
          <p:cNvSpPr>
            <a:spLocks noGrp="1"/>
          </p:cNvSpPr>
          <p:nvPr>
            <p:ph type="ftr" sz="quarter" idx="11"/>
          </p:nvPr>
        </p:nvSpPr>
        <p:spPr/>
        <p:txBody>
          <a:bodyPr/>
          <a:lstStyle/>
          <a:p>
            <a:r>
              <a:rPr lang="en-US"/>
              <a:t>CRE.THI.DEV.  Creative Thinking Development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Current Projects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cxnSp>
        <p:nvCxnSpPr>
          <p:cNvPr id="5" name="Straight Connector 4"/>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6 - Πίνακας"/>
          <p:cNvGraphicFramePr>
            <a:graphicFrameLocks noGrp="1"/>
          </p:cNvGraphicFramePr>
          <p:nvPr/>
        </p:nvGraphicFramePr>
        <p:xfrm>
          <a:off x="457199" y="1371600"/>
          <a:ext cx="8229601" cy="4894663"/>
        </p:xfrm>
        <a:graphic>
          <a:graphicData uri="http://schemas.openxmlformats.org/drawingml/2006/table">
            <a:tbl>
              <a:tblPr/>
              <a:tblGrid>
                <a:gridCol w="2258892">
                  <a:extLst>
                    <a:ext uri="{9D8B030D-6E8A-4147-A177-3AD203B41FA5}">
                      <a16:colId xmlns:a16="http://schemas.microsoft.com/office/drawing/2014/main" val="20000"/>
                    </a:ext>
                  </a:extLst>
                </a:gridCol>
                <a:gridCol w="1551243">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221695">
                  <a:extLst>
                    <a:ext uri="{9D8B030D-6E8A-4147-A177-3AD203B41FA5}">
                      <a16:colId xmlns:a16="http://schemas.microsoft.com/office/drawing/2014/main" val="20003"/>
                    </a:ext>
                  </a:extLst>
                </a:gridCol>
                <a:gridCol w="1620431">
                  <a:extLst>
                    <a:ext uri="{9D8B030D-6E8A-4147-A177-3AD203B41FA5}">
                      <a16:colId xmlns:a16="http://schemas.microsoft.com/office/drawing/2014/main" val="20004"/>
                    </a:ext>
                  </a:extLst>
                </a:gridCol>
              </a:tblGrid>
              <a:tr h="477644">
                <a:tc>
                  <a:txBody>
                    <a:bodyPr/>
                    <a:lstStyle/>
                    <a:p>
                      <a:pPr algn="just" fontAlgn="base">
                        <a:lnSpc>
                          <a:spcPct val="115000"/>
                        </a:lnSpc>
                        <a:spcAft>
                          <a:spcPts val="0"/>
                        </a:spcAft>
                      </a:pPr>
                      <a:r>
                        <a:rPr lang="en-US" sz="1050" b="1" kern="1200" dirty="0">
                          <a:solidFill>
                            <a:srgbClr val="FFFFFF"/>
                          </a:solidFill>
                          <a:latin typeface="Century Schoolbook"/>
                          <a:ea typeface="Times New Roman"/>
                          <a:cs typeface="Calibri"/>
                        </a:rPr>
                        <a:t>PROJE</a:t>
                      </a:r>
                      <a:r>
                        <a:rPr lang="en-US" sz="1050" b="1" kern="1200" baseline="0" dirty="0">
                          <a:solidFill>
                            <a:srgbClr val="FFFFFF"/>
                          </a:solidFill>
                          <a:latin typeface="Century Schoolbook"/>
                          <a:ea typeface="Times New Roman"/>
                          <a:cs typeface="Calibri"/>
                        </a:rPr>
                        <a:t>CT</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PROGRAMME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algn="l" fontAlgn="base">
                        <a:lnSpc>
                          <a:spcPct val="115000"/>
                        </a:lnSpc>
                        <a:spcAft>
                          <a:spcPts val="0"/>
                        </a:spcAft>
                      </a:pPr>
                      <a:r>
                        <a:rPr lang="en-US" sz="1050" b="1" kern="1200" dirty="0">
                          <a:solidFill>
                            <a:srgbClr val="FFFFFF"/>
                          </a:solidFill>
                          <a:latin typeface="Century Schoolbook"/>
                          <a:ea typeface="Times New Roman"/>
                          <a:cs typeface="Calibri"/>
                        </a:rPr>
                        <a:t>PARTNERS</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PERIOD</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a:lnSpc>
                          <a:spcPct val="115000"/>
                        </a:lnSpc>
                      </a:pPr>
                      <a:endParaRPr lang="el-GR" sz="1050" dirty="0">
                        <a:latin typeface="Calibri"/>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extLst>
                  <a:ext uri="{0D108BD9-81ED-4DB2-BD59-A6C34878D82A}">
                    <a16:rowId xmlns:a16="http://schemas.microsoft.com/office/drawing/2014/main" val="10000"/>
                  </a:ext>
                </a:extLst>
              </a:tr>
              <a:tr h="1281806">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INVENT</a:t>
                      </a:r>
                      <a:r>
                        <a:rPr lang="en-US" sz="1050" kern="1200" dirty="0">
                          <a:solidFill>
                            <a:srgbClr val="000000"/>
                          </a:solidFill>
                          <a:latin typeface="Century Schoolbook"/>
                          <a:ea typeface="Times New Roman"/>
                          <a:cs typeface="Calibri"/>
                        </a:rPr>
                        <a:t> </a:t>
                      </a:r>
                      <a:endParaRPr lang="el-GR" sz="1050" dirty="0">
                        <a:latin typeface="Calibri"/>
                        <a:ea typeface="Calibri"/>
                        <a:cs typeface="Arial"/>
                      </a:endParaRPr>
                    </a:p>
                    <a:p>
                      <a:pPr fontAlgn="base">
                        <a:lnSpc>
                          <a:spcPct val="115000"/>
                        </a:lnSpc>
                        <a:spcAft>
                          <a:spcPts val="0"/>
                        </a:spcAft>
                      </a:pPr>
                      <a:r>
                        <a:rPr lang="en-US" sz="1050" kern="1200" dirty="0">
                          <a:solidFill>
                            <a:srgbClr val="000000"/>
                          </a:solidFill>
                          <a:latin typeface="Century Schoolbook"/>
                          <a:ea typeface="Times New Roman"/>
                          <a:cs typeface="Calibri"/>
                        </a:rPr>
                        <a:t>Promotion of Innovation Culture in the Higher Education in Jordan</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dirty="0">
                          <a:solidFill>
                            <a:srgbClr val="000000"/>
                          </a:solidFill>
                          <a:latin typeface="Century Schoolbook"/>
                          <a:ea typeface="Times New Roman"/>
                          <a:cs typeface="Calibri"/>
                        </a:rPr>
                        <a:t>Erasmus + Capacity Building for Higher Education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Jordan University of Science and Technology (JUST), Jordan</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13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from Europe</a:t>
                      </a:r>
                      <a:r>
                        <a:rPr lang="en-US" sz="1050" kern="1200" baseline="0" dirty="0">
                          <a:solidFill>
                            <a:srgbClr val="000000"/>
                          </a:solidFill>
                          <a:latin typeface="Century Schoolbook"/>
                          <a:ea typeface="Times New Roman"/>
                          <a:cs typeface="Calibri"/>
                        </a:rPr>
                        <a:t> &amp; Jordan</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Calibri"/>
                        </a:rPr>
                        <a:t>10/</a:t>
                      </a:r>
                      <a:r>
                        <a:rPr lang="en-US" sz="1050" kern="1200">
                          <a:solidFill>
                            <a:srgbClr val="000000"/>
                          </a:solidFill>
                          <a:latin typeface="Century Schoolbook"/>
                          <a:ea typeface="Times New Roman"/>
                          <a:cs typeface="Calibri"/>
                        </a:rPr>
                        <a:t>2015 -</a:t>
                      </a:r>
                      <a:r>
                        <a:rPr lang="el-GR" sz="1050" kern="1200">
                          <a:solidFill>
                            <a:srgbClr val="000000"/>
                          </a:solidFill>
                          <a:latin typeface="Century Schoolbook"/>
                          <a:ea typeface="Times New Roman"/>
                          <a:cs typeface="Calibri"/>
                        </a:rPr>
                        <a:t> 10/</a:t>
                      </a:r>
                      <a:r>
                        <a:rPr lang="en-US" sz="1050" kern="1200">
                          <a:solidFill>
                            <a:srgbClr val="000000"/>
                          </a:solidFill>
                          <a:latin typeface="Century Schoolbook"/>
                          <a:ea typeface="Times New Roman"/>
                          <a:cs typeface="Calibri"/>
                        </a:rPr>
                        <a:t>2018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gn="ctr">
                        <a:lnSpc>
                          <a:spcPct val="115000"/>
                        </a:lnSpc>
                        <a:spcAft>
                          <a:spcPts val="0"/>
                        </a:spcAft>
                      </a:pPr>
                      <a:endParaRPr lang="el-GR" sz="180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1"/>
                  </a:ext>
                </a:extLst>
              </a:tr>
              <a:tr h="638392">
                <a:tc>
                  <a:txBody>
                    <a:bodyPr/>
                    <a:lstStyle/>
                    <a:p>
                      <a:pPr fontAlgn="base">
                        <a:lnSpc>
                          <a:spcPct val="115000"/>
                        </a:lnSpc>
                        <a:spcAft>
                          <a:spcPts val="0"/>
                        </a:spcAft>
                      </a:pPr>
                      <a:r>
                        <a:rPr lang="en-US" sz="1050" b="1" kern="1200">
                          <a:solidFill>
                            <a:srgbClr val="000000"/>
                          </a:solidFill>
                          <a:latin typeface="Century Schoolbook"/>
                          <a:ea typeface="Times New Roman"/>
                          <a:cs typeface="Calibri"/>
                        </a:rPr>
                        <a:t>FAIRHAP</a:t>
                      </a:r>
                      <a:r>
                        <a:rPr lang="en-US" sz="1050" kern="1200">
                          <a:solidFill>
                            <a:srgbClr val="000000"/>
                          </a:solidFill>
                          <a:latin typeface="Century Schoolbook"/>
                          <a:ea typeface="Times New Roman"/>
                          <a:cs typeface="Calibri"/>
                        </a:rPr>
                        <a:t> </a:t>
                      </a:r>
                      <a:endParaRPr lang="el-GR" sz="1050">
                        <a:latin typeface="Calibri"/>
                        <a:ea typeface="Calibri"/>
                        <a:cs typeface="Arial"/>
                      </a:endParaRPr>
                    </a:p>
                    <a:p>
                      <a:pPr fontAlgn="base">
                        <a:lnSpc>
                          <a:spcPct val="115000"/>
                        </a:lnSpc>
                        <a:spcAft>
                          <a:spcPts val="0"/>
                        </a:spcAft>
                      </a:pPr>
                      <a:r>
                        <a:rPr lang="en-US" sz="1050" kern="1200">
                          <a:solidFill>
                            <a:srgbClr val="000000"/>
                          </a:solidFill>
                          <a:latin typeface="Century Schoolbook"/>
                          <a:ea typeface="Times New Roman"/>
                          <a:cs typeface="Calibri"/>
                        </a:rPr>
                        <a:t>Fair Play and Happiness through Sports</a:t>
                      </a:r>
                      <a:r>
                        <a:rPr lang="en-US" sz="1050" b="1" kern="1200">
                          <a:solidFill>
                            <a:srgbClr val="000000"/>
                          </a:solidFill>
                          <a:latin typeface="Century Schoolbook"/>
                          <a:ea typeface="Times New Roman"/>
                          <a:cs typeface="Calibri"/>
                        </a:rPr>
                        <a:t>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a:solidFill>
                            <a:srgbClr val="000000"/>
                          </a:solidFill>
                          <a:latin typeface="Century Schoolbook"/>
                          <a:ea typeface="Times New Roman"/>
                          <a:cs typeface="Calibri"/>
                        </a:rPr>
                        <a:t>Erasmus</a:t>
                      </a:r>
                      <a:r>
                        <a:rPr lang="el-GR" sz="1050" kern="1200">
                          <a:solidFill>
                            <a:srgbClr val="000000"/>
                          </a:solidFill>
                          <a:latin typeface="Century Schoolbook"/>
                          <a:ea typeface="Times New Roman"/>
                          <a:cs typeface="Calibri"/>
                        </a:rPr>
                        <a:t>+ </a:t>
                      </a:r>
                      <a:r>
                        <a:rPr lang="en-US" sz="1050" kern="1200">
                          <a:solidFill>
                            <a:srgbClr val="000000"/>
                          </a:solidFill>
                          <a:latin typeface="Century Schoolbook"/>
                          <a:ea typeface="Times New Roman"/>
                          <a:cs typeface="Calibri"/>
                        </a:rPr>
                        <a:t>Sport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l-GR"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CRE</a:t>
                      </a:r>
                      <a:r>
                        <a:rPr lang="el-GR" sz="1050" kern="1200" dirty="0">
                          <a:solidFill>
                            <a:srgbClr val="000000"/>
                          </a:solidFill>
                          <a:latin typeface="Century Schoolbook"/>
                          <a:ea typeface="Times New Roman"/>
                          <a:cs typeface="Calibri"/>
                        </a:rPr>
                        <a:t>.</a:t>
                      </a:r>
                      <a:r>
                        <a:rPr lang="en-US" sz="1050" kern="1200" dirty="0">
                          <a:solidFill>
                            <a:srgbClr val="000000"/>
                          </a:solidFill>
                          <a:latin typeface="Century Schoolbook"/>
                          <a:ea typeface="Times New Roman"/>
                          <a:cs typeface="Calibri"/>
                        </a:rPr>
                        <a:t>THI</a:t>
                      </a:r>
                      <a:r>
                        <a:rPr lang="el-GR" sz="1050" kern="1200" dirty="0">
                          <a:solidFill>
                            <a:srgbClr val="000000"/>
                          </a:solidFill>
                          <a:latin typeface="Century Schoolbook"/>
                          <a:ea typeface="Times New Roman"/>
                          <a:cs typeface="Calibri"/>
                        </a:rPr>
                        <a:t>.</a:t>
                      </a:r>
                      <a:r>
                        <a:rPr lang="en-US" sz="1050" kern="1200" dirty="0">
                          <a:solidFill>
                            <a:srgbClr val="000000"/>
                          </a:solidFill>
                          <a:latin typeface="Century Schoolbook"/>
                          <a:ea typeface="Times New Roman"/>
                          <a:cs typeface="Calibri"/>
                        </a:rPr>
                        <a:t>DEV</a:t>
                      </a:r>
                      <a:r>
                        <a:rPr lang="el-GR" sz="1050" kern="1200" dirty="0">
                          <a:solidFill>
                            <a:srgbClr val="000000"/>
                          </a:solidFill>
                          <a:latin typeface="Century Schoolbook"/>
                          <a:ea typeface="Times New Roman"/>
                          <a:cs typeface="Calibri"/>
                        </a:rPr>
                        <a:t>.</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5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from Europe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Calibri"/>
                        </a:rPr>
                        <a:t>01/2017 - 12/2018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gn="ctr">
                        <a:lnSpc>
                          <a:spcPct val="115000"/>
                        </a:lnSpc>
                        <a:spcAft>
                          <a:spcPts val="0"/>
                        </a:spcAft>
                      </a:pPr>
                      <a:endParaRPr lang="el-GR" sz="180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2"/>
                  </a:ext>
                </a:extLst>
              </a:tr>
              <a:tr h="1120952">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Creative Wear</a:t>
                      </a:r>
                      <a:r>
                        <a:rPr lang="en-US" sz="1050" kern="1200" dirty="0">
                          <a:solidFill>
                            <a:srgbClr val="000000"/>
                          </a:solidFill>
                          <a:latin typeface="Century Schoolbook"/>
                          <a:ea typeface="Times New Roman"/>
                          <a:cs typeface="Calibri"/>
                        </a:rPr>
                        <a:t> </a:t>
                      </a:r>
                      <a:endParaRPr lang="el-GR" sz="1050" dirty="0">
                        <a:latin typeface="Calibri"/>
                        <a:ea typeface="Calibri"/>
                        <a:cs typeface="Arial"/>
                      </a:endParaRPr>
                    </a:p>
                    <a:p>
                      <a:pPr fontAlgn="base">
                        <a:lnSpc>
                          <a:spcPct val="115000"/>
                        </a:lnSpc>
                        <a:spcAft>
                          <a:spcPts val="0"/>
                        </a:spcAft>
                      </a:pPr>
                      <a:r>
                        <a:rPr lang="en-US" sz="1050" kern="1200" dirty="0">
                          <a:solidFill>
                            <a:srgbClr val="000000"/>
                          </a:solidFill>
                          <a:latin typeface="Century Schoolbook"/>
                          <a:ea typeface="Times New Roman"/>
                          <a:cs typeface="Calibri"/>
                        </a:rPr>
                        <a:t>Creative Clothing for the Mediterranean Space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Bef>
                          <a:spcPts val="600"/>
                        </a:spcBef>
                        <a:spcAft>
                          <a:spcPts val="0"/>
                        </a:spcAft>
                      </a:pPr>
                      <a:r>
                        <a:rPr lang="en-US" sz="1050" kern="1200" dirty="0">
                          <a:solidFill>
                            <a:srgbClr val="000000"/>
                          </a:solidFill>
                          <a:latin typeface="Century Schoolbook"/>
                          <a:ea typeface="Times New Roman"/>
                          <a:cs typeface="Calibri"/>
                        </a:rPr>
                        <a:t>MED project</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l-GR" sz="1050" b="1"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Municipality of Prato, Italy</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9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Calibri"/>
                        </a:rPr>
                        <a:t>11/2016 - 02/2019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pPr>
                      <a:endParaRPr lang="el-GR" sz="1050">
                        <a:latin typeface="Calibri"/>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3"/>
                  </a:ext>
                </a:extLst>
              </a:tr>
              <a:tr h="1281806">
                <a:tc>
                  <a:txBody>
                    <a:bodyPr/>
                    <a:lstStyle/>
                    <a:p>
                      <a:pPr fontAlgn="base">
                        <a:lnSpc>
                          <a:spcPct val="115000"/>
                        </a:lnSpc>
                        <a:spcAft>
                          <a:spcPts val="0"/>
                        </a:spcAft>
                      </a:pPr>
                      <a:r>
                        <a:rPr lang="en-US" sz="1050" b="1" kern="1200" dirty="0" err="1">
                          <a:solidFill>
                            <a:srgbClr val="000000"/>
                          </a:solidFill>
                          <a:latin typeface="Century Schoolbook"/>
                          <a:ea typeface="Times New Roman"/>
                          <a:cs typeface="Calibri"/>
                        </a:rPr>
                        <a:t>FoodQA</a:t>
                      </a:r>
                      <a:r>
                        <a:rPr lang="en-US" sz="1050" kern="1200" dirty="0">
                          <a:solidFill>
                            <a:srgbClr val="000000"/>
                          </a:solidFill>
                          <a:latin typeface="Century Schoolbook"/>
                          <a:ea typeface="Times New Roman"/>
                          <a:cs typeface="Calibri"/>
                        </a:rPr>
                        <a:t> </a:t>
                      </a:r>
                      <a:endParaRPr lang="el-GR" sz="1050" dirty="0">
                        <a:latin typeface="Calibri"/>
                        <a:ea typeface="Calibri"/>
                        <a:cs typeface="Arial"/>
                      </a:endParaRPr>
                    </a:p>
                    <a:p>
                      <a:pPr fontAlgn="base">
                        <a:lnSpc>
                          <a:spcPct val="115000"/>
                        </a:lnSpc>
                        <a:spcAft>
                          <a:spcPts val="0"/>
                        </a:spcAft>
                      </a:pPr>
                      <a:r>
                        <a:rPr lang="en-US" sz="1050" kern="1200" dirty="0">
                          <a:solidFill>
                            <a:srgbClr val="000000"/>
                          </a:solidFill>
                          <a:latin typeface="Century Schoolbook"/>
                          <a:ea typeface="Times New Roman"/>
                          <a:cs typeface="Calibri"/>
                        </a:rPr>
                        <a:t>Fostering Academia-Industry Collaboration in Food Safety and Quality</a:t>
                      </a:r>
                      <a:r>
                        <a:rPr lang="en-US" sz="1050" b="1"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Bef>
                          <a:spcPts val="600"/>
                        </a:spcBef>
                        <a:spcAft>
                          <a:spcPts val="0"/>
                        </a:spcAft>
                      </a:pPr>
                      <a:r>
                        <a:rPr lang="en-US" sz="1050" kern="1200">
                          <a:solidFill>
                            <a:srgbClr val="000000"/>
                          </a:solidFill>
                          <a:latin typeface="Century Schoolbook"/>
                          <a:ea typeface="Times New Roman"/>
                          <a:cs typeface="Calibri"/>
                        </a:rPr>
                        <a:t>Erasmus + Capacity Building for Higher Education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Jordan University of Science and Technology (JUST), Jordan</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kern="1200" dirty="0">
                          <a:solidFill>
                            <a:srgbClr val="000000"/>
                          </a:solidFill>
                          <a:latin typeface="Century Schoolbook"/>
                          <a:ea typeface="Times New Roman"/>
                          <a:cs typeface="Calibri"/>
                        </a:rPr>
                        <a:t>: 13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from Europe</a:t>
                      </a:r>
                      <a:r>
                        <a:rPr lang="en-US" sz="1050" kern="1200" baseline="0" dirty="0">
                          <a:solidFill>
                            <a:srgbClr val="000000"/>
                          </a:solidFill>
                          <a:latin typeface="Century Schoolbook"/>
                          <a:ea typeface="Times New Roman"/>
                          <a:cs typeface="Calibri"/>
                        </a:rPr>
                        <a:t> and Jordan</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Calibri"/>
                        </a:rPr>
                        <a:t>10/2016 - 10/2019</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endParaRPr lang="el-GR" sz="1800" dirty="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4"/>
                  </a:ext>
                </a:extLst>
              </a:tr>
            </a:tbl>
          </a:graphicData>
        </a:graphic>
      </p:graphicFrame>
      <p:pic>
        <p:nvPicPr>
          <p:cNvPr id="5123" name="Εικόνα 1"/>
          <p:cNvPicPr>
            <a:picLocks noChangeAspect="1" noChangeArrowheads="1"/>
          </p:cNvPicPr>
          <p:nvPr/>
        </p:nvPicPr>
        <p:blipFill>
          <a:blip r:embed="rId3" cstate="print"/>
          <a:srcRect/>
          <a:stretch>
            <a:fillRect/>
          </a:stretch>
        </p:blipFill>
        <p:spPr bwMode="auto">
          <a:xfrm>
            <a:off x="7121266" y="2234184"/>
            <a:ext cx="1416560" cy="609600"/>
          </a:xfrm>
          <a:prstGeom prst="rect">
            <a:avLst/>
          </a:prstGeom>
          <a:noFill/>
        </p:spPr>
      </p:pic>
      <p:pic>
        <p:nvPicPr>
          <p:cNvPr id="5122" name="Εικόνα 2" descr="fairhap_logo_white background"/>
          <p:cNvPicPr>
            <a:picLocks noChangeAspect="1" noChangeArrowheads="1"/>
          </p:cNvPicPr>
          <p:nvPr/>
        </p:nvPicPr>
        <p:blipFill>
          <a:blip r:embed="rId4" cstate="print"/>
          <a:srcRect/>
          <a:stretch>
            <a:fillRect/>
          </a:stretch>
        </p:blipFill>
        <p:spPr bwMode="auto">
          <a:xfrm>
            <a:off x="7042149" y="3200400"/>
            <a:ext cx="1574795" cy="609598"/>
          </a:xfrm>
          <a:prstGeom prst="rect">
            <a:avLst/>
          </a:prstGeom>
          <a:noFill/>
        </p:spPr>
      </p:pic>
      <p:pic>
        <p:nvPicPr>
          <p:cNvPr id="5121" name="Εικόνα 3"/>
          <p:cNvPicPr>
            <a:picLocks noChangeAspect="1" noChangeArrowheads="1"/>
          </p:cNvPicPr>
          <p:nvPr/>
        </p:nvPicPr>
        <p:blipFill>
          <a:blip r:embed="rId5" cstate="print"/>
          <a:srcRect r="10735"/>
          <a:stretch>
            <a:fillRect/>
          </a:stretch>
        </p:blipFill>
        <p:spPr bwMode="auto">
          <a:xfrm>
            <a:off x="7029450" y="5105400"/>
            <a:ext cx="1600200" cy="762000"/>
          </a:xfrm>
          <a:prstGeom prst="rect">
            <a:avLst/>
          </a:prstGeom>
          <a:noFill/>
        </p:spPr>
      </p:pic>
      <p:sp>
        <p:nvSpPr>
          <p:cNvPr id="11" name="10 - Θέση υποσέλιδου"/>
          <p:cNvSpPr>
            <a:spLocks noGrp="1"/>
          </p:cNvSpPr>
          <p:nvPr>
            <p:ph type="ftr" sz="quarter" idx="11"/>
          </p:nvPr>
        </p:nvSpPr>
        <p:spPr/>
        <p:txBody>
          <a:bodyPr/>
          <a:lstStyle/>
          <a:p>
            <a:r>
              <a:rPr lang="en-GB"/>
              <a:t>CRE.THI.DEV.  Creative Thinking Development </a:t>
            </a:r>
            <a:endParaRPr lang="en-US"/>
          </a:p>
        </p:txBody>
      </p:sp>
      <p:pic>
        <p:nvPicPr>
          <p:cNvPr id="3" name="Εικόνα 2">
            <a:extLst>
              <a:ext uri="{FF2B5EF4-FFF2-40B4-BE49-F238E27FC236}">
                <a16:creationId xmlns:a16="http://schemas.microsoft.com/office/drawing/2014/main" id="{D5C329E0-0F44-4A0B-98D3-552364FE6C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3333" b="28889"/>
          <a:stretch/>
        </p:blipFill>
        <p:spPr>
          <a:xfrm>
            <a:off x="6939242" y="4114800"/>
            <a:ext cx="2218765" cy="838200"/>
          </a:xfrm>
          <a:prstGeom prst="rect">
            <a:avLst/>
          </a:prstGeom>
        </p:spPr>
      </p:pic>
      <p:pic>
        <p:nvPicPr>
          <p:cNvPr id="13" name="Picture 1" descr="C:\Users\lina\Documents\OneDrive\Documents\CRETHIDEV\erasmus+\LEAMAN\Dissemination\erasmus logo.png">
            <a:extLst>
              <a:ext uri="{FF2B5EF4-FFF2-40B4-BE49-F238E27FC236}">
                <a16:creationId xmlns:a16="http://schemas.microsoft.com/office/drawing/2014/main" id="{3D1E2CEE-9112-42B8-9D9F-47ADCD2FE69B}"/>
              </a:ext>
            </a:extLst>
          </p:cNvPr>
          <p:cNvPicPr>
            <a:picLocks noChangeAspect="1" noChangeArrowheads="1"/>
          </p:cNvPicPr>
          <p:nvPr/>
        </p:nvPicPr>
        <p:blipFill>
          <a:blip r:embed="rId7" cstate="print"/>
          <a:srcRect/>
          <a:stretch>
            <a:fillRect/>
          </a:stretch>
        </p:blipFill>
        <p:spPr bwMode="auto">
          <a:xfrm>
            <a:off x="7060690" y="523873"/>
            <a:ext cx="1771650" cy="5429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Current Projects</a:t>
            </a:r>
            <a:endParaRPr lang="el-GR" dirty="0"/>
          </a:p>
        </p:txBody>
      </p:sp>
      <p:sp>
        <p:nvSpPr>
          <p:cNvPr id="3" name="2 - Θέση αριθμού διαφάνειας"/>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4" name="3 - Πίνακας"/>
          <p:cNvGraphicFramePr>
            <a:graphicFrameLocks noGrp="1"/>
          </p:cNvGraphicFramePr>
          <p:nvPr/>
        </p:nvGraphicFramePr>
        <p:xfrm>
          <a:off x="457200" y="1371600"/>
          <a:ext cx="8229600" cy="4800600"/>
        </p:xfrm>
        <a:graphic>
          <a:graphicData uri="http://schemas.openxmlformats.org/drawingml/2006/table">
            <a:tbl>
              <a:tblPr/>
              <a:tblGrid>
                <a:gridCol w="2258891">
                  <a:extLst>
                    <a:ext uri="{9D8B030D-6E8A-4147-A177-3AD203B41FA5}">
                      <a16:colId xmlns:a16="http://schemas.microsoft.com/office/drawing/2014/main" val="20000"/>
                    </a:ext>
                  </a:extLst>
                </a:gridCol>
                <a:gridCol w="1551243">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221695">
                  <a:extLst>
                    <a:ext uri="{9D8B030D-6E8A-4147-A177-3AD203B41FA5}">
                      <a16:colId xmlns:a16="http://schemas.microsoft.com/office/drawing/2014/main" val="20003"/>
                    </a:ext>
                  </a:extLst>
                </a:gridCol>
                <a:gridCol w="1620431">
                  <a:extLst>
                    <a:ext uri="{9D8B030D-6E8A-4147-A177-3AD203B41FA5}">
                      <a16:colId xmlns:a16="http://schemas.microsoft.com/office/drawing/2014/main" val="20004"/>
                    </a:ext>
                  </a:extLst>
                </a:gridCol>
              </a:tblGrid>
              <a:tr h="587290">
                <a:tc>
                  <a:txBody>
                    <a:bodyPr/>
                    <a:lstStyle/>
                    <a:p>
                      <a:pPr algn="just" fontAlgn="base">
                        <a:lnSpc>
                          <a:spcPct val="115000"/>
                        </a:lnSpc>
                        <a:spcAft>
                          <a:spcPts val="0"/>
                        </a:spcAft>
                      </a:pPr>
                      <a:r>
                        <a:rPr lang="en-US" sz="1050" b="1" kern="1200" dirty="0">
                          <a:solidFill>
                            <a:srgbClr val="FFFFFF"/>
                          </a:solidFill>
                          <a:latin typeface="Century Schoolbook"/>
                          <a:ea typeface="Times New Roman"/>
                          <a:cs typeface="Calibri"/>
                        </a:rPr>
                        <a:t>PROJE</a:t>
                      </a:r>
                      <a:r>
                        <a:rPr lang="en-US" sz="1050" b="1" kern="1200" baseline="0" dirty="0">
                          <a:solidFill>
                            <a:srgbClr val="FFFFFF"/>
                          </a:solidFill>
                          <a:latin typeface="Century Schoolbook"/>
                          <a:ea typeface="Times New Roman"/>
                          <a:cs typeface="Calibri"/>
                        </a:rPr>
                        <a:t>CT</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PROGRAMME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algn="l" fontAlgn="base">
                        <a:lnSpc>
                          <a:spcPct val="115000"/>
                        </a:lnSpc>
                        <a:spcAft>
                          <a:spcPts val="0"/>
                        </a:spcAft>
                      </a:pPr>
                      <a:r>
                        <a:rPr lang="en-US" sz="1050" b="1" kern="1200" dirty="0">
                          <a:solidFill>
                            <a:srgbClr val="FFFFFF"/>
                          </a:solidFill>
                          <a:latin typeface="Century Schoolbook"/>
                          <a:ea typeface="Times New Roman"/>
                          <a:cs typeface="Calibri"/>
                        </a:rPr>
                        <a:t>PARTNERS</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PERIOD</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a:lnSpc>
                          <a:spcPct val="115000"/>
                        </a:lnSpc>
                      </a:pPr>
                      <a:endParaRPr lang="el-GR" sz="1050">
                        <a:latin typeface="Calibri"/>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extLst>
                  <a:ext uri="{0D108BD9-81ED-4DB2-BD59-A6C34878D82A}">
                    <a16:rowId xmlns:a16="http://schemas.microsoft.com/office/drawing/2014/main" val="10000"/>
                  </a:ext>
                </a:extLst>
              </a:tr>
              <a:tr h="1330944">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K4F</a:t>
                      </a:r>
                      <a:r>
                        <a:rPr lang="en-US" sz="1050" kern="1200" dirty="0">
                          <a:solidFill>
                            <a:srgbClr val="000000"/>
                          </a:solidFill>
                          <a:latin typeface="Century Schoolbook"/>
                          <a:ea typeface="Times New Roman"/>
                          <a:cs typeface="Calibri"/>
                        </a:rPr>
                        <a:t> </a:t>
                      </a:r>
                      <a:r>
                        <a:rPr lang="en-US" sz="1050" b="1" kern="1200" dirty="0">
                          <a:solidFill>
                            <a:srgbClr val="000000"/>
                          </a:solidFill>
                          <a:latin typeface="Century Schoolbook"/>
                          <a:ea typeface="Times New Roman"/>
                          <a:cs typeface="Calibri"/>
                        </a:rPr>
                        <a:t>Knowledge4Foot</a:t>
                      </a:r>
                      <a:endParaRPr lang="el-GR" sz="1050" dirty="0">
                        <a:latin typeface="Calibri"/>
                        <a:ea typeface="Calibri"/>
                        <a:cs typeface="Arial"/>
                      </a:endParaRPr>
                    </a:p>
                    <a:p>
                      <a:pPr fontAlgn="base">
                        <a:lnSpc>
                          <a:spcPct val="115000"/>
                        </a:lnSpc>
                        <a:spcAft>
                          <a:spcPts val="0"/>
                        </a:spcAft>
                      </a:pPr>
                      <a:r>
                        <a:rPr lang="en-US" sz="1050" kern="1200" dirty="0">
                          <a:solidFill>
                            <a:srgbClr val="000000"/>
                          </a:solidFill>
                          <a:latin typeface="Century Schoolbook"/>
                          <a:ea typeface="Times New Roman"/>
                          <a:cs typeface="Calibri"/>
                        </a:rPr>
                        <a:t>Knowledge Platform for Transferring Research and Innovation in Footwear Manufacturing</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a:solidFill>
                            <a:srgbClr val="000000"/>
                          </a:solidFill>
                          <a:latin typeface="Century Schoolbook"/>
                          <a:ea typeface="Times New Roman"/>
                          <a:cs typeface="Calibri"/>
                        </a:rPr>
                        <a:t>Erasmus+ Strategic Partnership Higher Education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"Gheorghe </a:t>
                      </a:r>
                      <a:r>
                        <a:rPr lang="en-US" sz="1050" kern="1200" dirty="0" err="1">
                          <a:solidFill>
                            <a:srgbClr val="000000"/>
                          </a:solidFill>
                          <a:latin typeface="Century Schoolbook"/>
                          <a:ea typeface="Times New Roman"/>
                          <a:cs typeface="Calibri"/>
                        </a:rPr>
                        <a:t>Asachi</a:t>
                      </a:r>
                      <a:r>
                        <a:rPr lang="en-US" sz="1050" kern="1200" dirty="0">
                          <a:solidFill>
                            <a:srgbClr val="000000"/>
                          </a:solidFill>
                          <a:latin typeface="Century Schoolbook"/>
                          <a:ea typeface="Times New Roman"/>
                          <a:cs typeface="Calibri"/>
                        </a:rPr>
                        <a:t>" Technical University of </a:t>
                      </a:r>
                      <a:r>
                        <a:rPr lang="en-US" sz="1050" kern="1200" dirty="0" err="1">
                          <a:solidFill>
                            <a:srgbClr val="000000"/>
                          </a:solidFill>
                          <a:latin typeface="Century Schoolbook"/>
                          <a:ea typeface="Times New Roman"/>
                          <a:cs typeface="Calibri"/>
                        </a:rPr>
                        <a:t>Iaşi</a:t>
                      </a:r>
                      <a:r>
                        <a:rPr lang="en-US" sz="1050" kern="1200" dirty="0">
                          <a:solidFill>
                            <a:srgbClr val="000000"/>
                          </a:solidFill>
                          <a:latin typeface="Century Schoolbook"/>
                          <a:ea typeface="Times New Roman"/>
                          <a:cs typeface="Calibri"/>
                        </a:rPr>
                        <a:t> , Romania </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9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dirty="0">
                          <a:solidFill>
                            <a:srgbClr val="000000"/>
                          </a:solidFill>
                          <a:latin typeface="Century Schoolbook"/>
                          <a:ea typeface="Times New Roman"/>
                          <a:cs typeface="Calibri"/>
                        </a:rPr>
                        <a:t>9/2015-8/2018 </a:t>
                      </a:r>
                      <a:endParaRPr lang="el-GR" sz="1050" dirty="0">
                        <a:latin typeface="Calibri"/>
                        <a:ea typeface="Calibri"/>
                        <a:cs typeface="Arial"/>
                      </a:endParaRPr>
                    </a:p>
                    <a:p>
                      <a:pPr fontAlgn="base">
                        <a:lnSpc>
                          <a:spcPct val="115000"/>
                        </a:lnSpc>
                        <a:spcAft>
                          <a:spcPts val="0"/>
                        </a:spcAft>
                      </a:pP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gn="ctr">
                        <a:lnSpc>
                          <a:spcPct val="115000"/>
                        </a:lnSpc>
                        <a:spcAft>
                          <a:spcPts val="0"/>
                        </a:spcAft>
                      </a:pPr>
                      <a:endParaRPr lang="el-GR" sz="180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1"/>
                  </a:ext>
                </a:extLst>
              </a:tr>
              <a:tr h="1551422">
                <a:tc>
                  <a:txBody>
                    <a:bodyPr/>
                    <a:lstStyle/>
                    <a:p>
                      <a:pPr fontAlgn="base">
                        <a:lnSpc>
                          <a:spcPct val="115000"/>
                        </a:lnSpc>
                        <a:spcAft>
                          <a:spcPts val="0"/>
                        </a:spcAft>
                      </a:pPr>
                      <a:r>
                        <a:rPr lang="en-US" sz="1050" b="1" kern="1200">
                          <a:solidFill>
                            <a:srgbClr val="000000"/>
                          </a:solidFill>
                          <a:latin typeface="Century Schoolbook"/>
                          <a:ea typeface="Times New Roman"/>
                          <a:cs typeface="Calibri"/>
                        </a:rPr>
                        <a:t>LEAMAN</a:t>
                      </a:r>
                      <a:r>
                        <a:rPr lang="en-US" sz="1050" kern="1200">
                          <a:solidFill>
                            <a:srgbClr val="000000"/>
                          </a:solidFill>
                          <a:latin typeface="Century Schoolbook"/>
                          <a:ea typeface="Times New Roman"/>
                          <a:cs typeface="Calibri"/>
                        </a:rPr>
                        <a:t> </a:t>
                      </a:r>
                      <a:endParaRPr lang="el-GR" sz="1050">
                        <a:latin typeface="Calibri"/>
                        <a:ea typeface="Calibri"/>
                        <a:cs typeface="Arial"/>
                      </a:endParaRPr>
                    </a:p>
                    <a:p>
                      <a:pPr fontAlgn="base">
                        <a:lnSpc>
                          <a:spcPct val="115000"/>
                        </a:lnSpc>
                        <a:spcAft>
                          <a:spcPts val="0"/>
                        </a:spcAft>
                      </a:pPr>
                      <a:r>
                        <a:rPr lang="en-US" sz="1050" kern="1200">
                          <a:solidFill>
                            <a:srgbClr val="000000"/>
                          </a:solidFill>
                          <a:latin typeface="Century Schoolbook"/>
                          <a:ea typeface="Times New Roman"/>
                          <a:cs typeface="Calibri"/>
                        </a:rPr>
                        <a:t>Manager in an Efficient and Innovative Leather Company</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US" sz="1050" kern="1200">
                          <a:solidFill>
                            <a:srgbClr val="000000"/>
                          </a:solidFill>
                          <a:latin typeface="Century Schoolbook"/>
                          <a:ea typeface="Times New Roman"/>
                          <a:cs typeface="Arial"/>
                        </a:rPr>
                        <a:t>Erasmus+ Strategic Partnership</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Arial"/>
                        </a:rPr>
                        <a:t>Coordinator</a:t>
                      </a:r>
                      <a:r>
                        <a:rPr lang="el-GR" sz="1050" kern="1200" dirty="0">
                          <a:solidFill>
                            <a:srgbClr val="000000"/>
                          </a:solidFill>
                          <a:latin typeface="Century Schoolbook"/>
                          <a:ea typeface="Times New Roman"/>
                          <a:cs typeface="Arial"/>
                        </a:rPr>
                        <a:t>: </a:t>
                      </a:r>
                      <a:r>
                        <a:rPr lang="pt-BR" sz="1050" kern="1200" dirty="0">
                          <a:solidFill>
                            <a:srgbClr val="000000"/>
                          </a:solidFill>
                          <a:latin typeface="Century Schoolbook"/>
                          <a:ea typeface="Times New Roman"/>
                          <a:cs typeface="Arial"/>
                        </a:rPr>
                        <a:t>CTIC - Centro Tecnológico das Indústrias do Couro, </a:t>
                      </a:r>
                      <a:r>
                        <a:rPr lang="en-US" sz="1050" kern="1200" dirty="0">
                          <a:solidFill>
                            <a:srgbClr val="000000"/>
                          </a:solidFill>
                          <a:latin typeface="Century Schoolbook"/>
                          <a:ea typeface="Times New Roman"/>
                          <a:cs typeface="Arial"/>
                        </a:rPr>
                        <a:t>Portugal</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7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Arial"/>
                        </a:rPr>
                        <a:t>9/2016-8/2018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gn="ctr">
                        <a:lnSpc>
                          <a:spcPct val="115000"/>
                        </a:lnSpc>
                        <a:spcAft>
                          <a:spcPts val="0"/>
                        </a:spcAft>
                      </a:pPr>
                      <a:endParaRPr lang="el-GR" sz="180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2"/>
                  </a:ext>
                </a:extLst>
              </a:tr>
              <a:tr h="1330944">
                <a:tc>
                  <a:txBody>
                    <a:bodyPr/>
                    <a:lstStyle/>
                    <a:p>
                      <a:pPr fontAlgn="base">
                        <a:lnSpc>
                          <a:spcPct val="115000"/>
                        </a:lnSpc>
                        <a:spcAft>
                          <a:spcPts val="0"/>
                        </a:spcAft>
                      </a:pPr>
                      <a:r>
                        <a:rPr lang="en-US" sz="1050" b="1" kern="1200">
                          <a:solidFill>
                            <a:srgbClr val="000000"/>
                          </a:solidFill>
                          <a:latin typeface="Century Schoolbook"/>
                          <a:ea typeface="Times New Roman"/>
                          <a:cs typeface="Calibri"/>
                        </a:rPr>
                        <a:t>INNOLEA</a:t>
                      </a:r>
                      <a:r>
                        <a:rPr lang="en-US" sz="1050" kern="1200">
                          <a:solidFill>
                            <a:srgbClr val="000000"/>
                          </a:solidFill>
                          <a:latin typeface="Century Schoolbook"/>
                          <a:ea typeface="Times New Roman"/>
                          <a:cs typeface="Calibri"/>
                        </a:rPr>
                        <a:t> </a:t>
                      </a:r>
                      <a:endParaRPr lang="el-GR" sz="1050">
                        <a:latin typeface="Calibri"/>
                        <a:ea typeface="Calibri"/>
                        <a:cs typeface="Arial"/>
                      </a:endParaRPr>
                    </a:p>
                    <a:p>
                      <a:pPr fontAlgn="base">
                        <a:lnSpc>
                          <a:spcPct val="115000"/>
                        </a:lnSpc>
                        <a:spcAft>
                          <a:spcPts val="0"/>
                        </a:spcAft>
                      </a:pPr>
                      <a:r>
                        <a:rPr lang="en-US" sz="1050" kern="1200">
                          <a:solidFill>
                            <a:srgbClr val="000000"/>
                          </a:solidFill>
                          <a:latin typeface="Century Schoolbook"/>
                          <a:ea typeface="Times New Roman"/>
                          <a:cs typeface="Calibri"/>
                        </a:rPr>
                        <a:t>Innovation for the Leather Industry in Jordan and Egypt</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US" sz="1050" kern="1200">
                          <a:solidFill>
                            <a:srgbClr val="000000"/>
                          </a:solidFill>
                          <a:latin typeface="Century Schoolbook"/>
                          <a:ea typeface="Times New Roman"/>
                          <a:cs typeface="Calibri"/>
                        </a:rPr>
                        <a:t>Erasmus + Capacity Building for Higher Education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l-GR"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National</a:t>
                      </a:r>
                      <a:r>
                        <a:rPr lang="en-US" sz="1050" kern="1200" baseline="0" dirty="0">
                          <a:solidFill>
                            <a:srgbClr val="000000"/>
                          </a:solidFill>
                          <a:latin typeface="Century Schoolbook"/>
                          <a:ea typeface="Times New Roman"/>
                          <a:cs typeface="Calibri"/>
                        </a:rPr>
                        <a:t> Technical University of Athens</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kern="1200" dirty="0">
                          <a:solidFill>
                            <a:srgbClr val="000000"/>
                          </a:solidFill>
                          <a:latin typeface="Century Schoolbook"/>
                          <a:ea typeface="Times New Roman"/>
                          <a:cs typeface="Calibri"/>
                        </a:rPr>
                        <a:t>: 1</a:t>
                      </a:r>
                      <a:r>
                        <a:rPr lang="en-US" sz="1050" kern="1200" dirty="0">
                          <a:solidFill>
                            <a:srgbClr val="000000"/>
                          </a:solidFill>
                          <a:latin typeface="Century Schoolbook"/>
                          <a:ea typeface="Times New Roman"/>
                          <a:cs typeface="Calibri"/>
                        </a:rPr>
                        <a:t>2</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from Europe, Jordan and Egypt</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dirty="0">
                          <a:solidFill>
                            <a:srgbClr val="000000"/>
                          </a:solidFill>
                          <a:latin typeface="Century Schoolbook"/>
                          <a:ea typeface="Times New Roman"/>
                          <a:cs typeface="Calibri"/>
                        </a:rPr>
                        <a:t>10/2017 - 10/2020</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endParaRPr lang="en-US" sz="1800" dirty="0">
                        <a:latin typeface="Arial"/>
                        <a:ea typeface="Times New Roman"/>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3"/>
                  </a:ext>
                </a:extLst>
              </a:tr>
            </a:tbl>
          </a:graphicData>
        </a:graphic>
      </p:graphicFrame>
      <p:pic>
        <p:nvPicPr>
          <p:cNvPr id="28674" name="Εικόνα 4" descr="Αποτέλεσμα εικόνας για Knowledge4Foot (K4F) - Erasmus+"/>
          <p:cNvPicPr>
            <a:picLocks noChangeAspect="1" noChangeArrowheads="1"/>
          </p:cNvPicPr>
          <p:nvPr/>
        </p:nvPicPr>
        <p:blipFill>
          <a:blip r:embed="rId2" cstate="print"/>
          <a:srcRect/>
          <a:stretch>
            <a:fillRect/>
          </a:stretch>
        </p:blipFill>
        <p:spPr bwMode="auto">
          <a:xfrm>
            <a:off x="7413115" y="2114549"/>
            <a:ext cx="1066800" cy="952500"/>
          </a:xfrm>
          <a:prstGeom prst="rect">
            <a:avLst/>
          </a:prstGeom>
          <a:noFill/>
        </p:spPr>
      </p:pic>
      <p:pic>
        <p:nvPicPr>
          <p:cNvPr id="28673" name="Εικόνα 5" descr="LEAMAN"/>
          <p:cNvPicPr>
            <a:picLocks noChangeAspect="1" noChangeArrowheads="1"/>
          </p:cNvPicPr>
          <p:nvPr/>
        </p:nvPicPr>
        <p:blipFill>
          <a:blip r:embed="rId3" cstate="print"/>
          <a:srcRect/>
          <a:stretch>
            <a:fillRect/>
          </a:stretch>
        </p:blipFill>
        <p:spPr bwMode="auto">
          <a:xfrm>
            <a:off x="7336915" y="3408426"/>
            <a:ext cx="1219200" cy="1104900"/>
          </a:xfrm>
          <a:prstGeom prst="rect">
            <a:avLst/>
          </a:prstGeom>
          <a:noFill/>
        </p:spPr>
      </p:pic>
      <p:cxnSp>
        <p:nvCxnSpPr>
          <p:cNvPr id="7" name="Straight Connector 4"/>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8" name="Picture 1" descr="C:\Users\lina\Documents\OneDrive\Documents\CRETHIDEV\erasmus+\LEAMAN\Dissemination\erasmus logo.png"/>
          <p:cNvPicPr>
            <a:picLocks noChangeAspect="1" noChangeArrowheads="1"/>
          </p:cNvPicPr>
          <p:nvPr/>
        </p:nvPicPr>
        <p:blipFill>
          <a:blip r:embed="rId4" cstate="print"/>
          <a:srcRect/>
          <a:stretch>
            <a:fillRect/>
          </a:stretch>
        </p:blipFill>
        <p:spPr bwMode="auto">
          <a:xfrm>
            <a:off x="7060690" y="523873"/>
            <a:ext cx="1771650" cy="542925"/>
          </a:xfrm>
          <a:prstGeom prst="rect">
            <a:avLst/>
          </a:prstGeom>
          <a:noFill/>
        </p:spPr>
      </p:pic>
      <p:sp>
        <p:nvSpPr>
          <p:cNvPr id="11" name="10 - Θέση υποσέλιδου"/>
          <p:cNvSpPr>
            <a:spLocks noGrp="1"/>
          </p:cNvSpPr>
          <p:nvPr>
            <p:ph type="ftr" sz="quarter" idx="11"/>
          </p:nvPr>
        </p:nvSpPr>
        <p:spPr/>
        <p:txBody>
          <a:bodyPr/>
          <a:lstStyle/>
          <a:p>
            <a:r>
              <a:rPr lang="en-US"/>
              <a:t>CRE.THI.DEV.  Creative Thinking Development </a:t>
            </a:r>
          </a:p>
        </p:txBody>
      </p:sp>
      <p:pic>
        <p:nvPicPr>
          <p:cNvPr id="6" name="Εικόνα 5">
            <a:extLst>
              <a:ext uri="{FF2B5EF4-FFF2-40B4-BE49-F238E27FC236}">
                <a16:creationId xmlns:a16="http://schemas.microsoft.com/office/drawing/2014/main" id="{7525F64D-09A5-4E72-8C5F-5AFC2CA5A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066" y="4914899"/>
            <a:ext cx="1104899" cy="11048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Current Projects</a:t>
            </a:r>
            <a:endParaRPr lang="el-GR" dirty="0"/>
          </a:p>
        </p:txBody>
      </p:sp>
      <p:sp>
        <p:nvSpPr>
          <p:cNvPr id="3" name="2 - Θέση αριθμού διαφάνειας"/>
          <p:cNvSpPr>
            <a:spLocks noGrp="1"/>
          </p:cNvSpPr>
          <p:nvPr>
            <p:ph type="sldNum" sz="quarter" idx="12"/>
          </p:nvPr>
        </p:nvSpPr>
        <p:spPr/>
        <p:txBody>
          <a:bodyPr/>
          <a:lstStyle/>
          <a:p>
            <a:fld id="{B6F15528-21DE-4FAA-801E-634DDDAF4B2B}" type="slidenum">
              <a:rPr lang="en-US" smtClean="0"/>
              <a:pPr/>
              <a:t>13</a:t>
            </a:fld>
            <a:endParaRPr lang="en-US"/>
          </a:p>
        </p:txBody>
      </p:sp>
      <p:cxnSp>
        <p:nvCxnSpPr>
          <p:cNvPr id="7" name="Straight Connector 4"/>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8" name="7 - Πίνακας"/>
          <p:cNvGraphicFramePr>
            <a:graphicFrameLocks noGrp="1"/>
          </p:cNvGraphicFramePr>
          <p:nvPr>
            <p:extLst>
              <p:ext uri="{D42A27DB-BD31-4B8C-83A1-F6EECF244321}">
                <p14:modId xmlns:p14="http://schemas.microsoft.com/office/powerpoint/2010/main" val="1115547828"/>
              </p:ext>
            </p:extLst>
          </p:nvPr>
        </p:nvGraphicFramePr>
        <p:xfrm>
          <a:off x="381000" y="1447800"/>
          <a:ext cx="8305798" cy="5154638"/>
        </p:xfrm>
        <a:graphic>
          <a:graphicData uri="http://schemas.openxmlformats.org/drawingml/2006/table">
            <a:tbl>
              <a:tblPr/>
              <a:tblGrid>
                <a:gridCol w="2395891">
                  <a:extLst>
                    <a:ext uri="{9D8B030D-6E8A-4147-A177-3AD203B41FA5}">
                      <a16:colId xmlns:a16="http://schemas.microsoft.com/office/drawing/2014/main" val="20000"/>
                    </a:ext>
                  </a:extLst>
                </a:gridCol>
                <a:gridCol w="1645324">
                  <a:extLst>
                    <a:ext uri="{9D8B030D-6E8A-4147-A177-3AD203B41FA5}">
                      <a16:colId xmlns:a16="http://schemas.microsoft.com/office/drawing/2014/main" val="20001"/>
                    </a:ext>
                  </a:extLst>
                </a:gridCol>
                <a:gridCol w="1673005">
                  <a:extLst>
                    <a:ext uri="{9D8B030D-6E8A-4147-A177-3AD203B41FA5}">
                      <a16:colId xmlns:a16="http://schemas.microsoft.com/office/drawing/2014/main" val="20002"/>
                    </a:ext>
                  </a:extLst>
                </a:gridCol>
                <a:gridCol w="1295789">
                  <a:extLst>
                    <a:ext uri="{9D8B030D-6E8A-4147-A177-3AD203B41FA5}">
                      <a16:colId xmlns:a16="http://schemas.microsoft.com/office/drawing/2014/main" val="20003"/>
                    </a:ext>
                  </a:extLst>
                </a:gridCol>
                <a:gridCol w="1295789">
                  <a:extLst>
                    <a:ext uri="{9D8B030D-6E8A-4147-A177-3AD203B41FA5}">
                      <a16:colId xmlns:a16="http://schemas.microsoft.com/office/drawing/2014/main" val="55141085"/>
                    </a:ext>
                  </a:extLst>
                </a:gridCol>
              </a:tblGrid>
              <a:tr h="405757">
                <a:tc>
                  <a:txBody>
                    <a:bodyPr/>
                    <a:lstStyle/>
                    <a:p>
                      <a:pPr algn="just" fontAlgn="base">
                        <a:lnSpc>
                          <a:spcPct val="115000"/>
                        </a:lnSpc>
                        <a:spcAft>
                          <a:spcPts val="0"/>
                        </a:spcAft>
                      </a:pPr>
                      <a:r>
                        <a:rPr lang="en-US" sz="1050" b="1" kern="1200" dirty="0">
                          <a:solidFill>
                            <a:srgbClr val="FFFFFF"/>
                          </a:solidFill>
                          <a:latin typeface="Century Schoolbook"/>
                          <a:ea typeface="Times New Roman"/>
                          <a:cs typeface="Calibri"/>
                        </a:rPr>
                        <a:t>PROJE</a:t>
                      </a:r>
                      <a:r>
                        <a:rPr lang="en-US" sz="1050" b="1" kern="1200" baseline="0" dirty="0">
                          <a:solidFill>
                            <a:srgbClr val="FFFFFF"/>
                          </a:solidFill>
                          <a:latin typeface="Century Schoolbook"/>
                          <a:ea typeface="Times New Roman"/>
                          <a:cs typeface="Calibri"/>
                        </a:rPr>
                        <a:t>CT</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PROGRAMME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algn="l" fontAlgn="base">
                        <a:lnSpc>
                          <a:spcPct val="115000"/>
                        </a:lnSpc>
                        <a:spcAft>
                          <a:spcPts val="0"/>
                        </a:spcAft>
                      </a:pPr>
                      <a:r>
                        <a:rPr lang="en-US" sz="1050" b="1" kern="1200" dirty="0">
                          <a:solidFill>
                            <a:srgbClr val="FFFFFF"/>
                          </a:solidFill>
                          <a:latin typeface="Century Schoolbook"/>
                          <a:ea typeface="Times New Roman"/>
                          <a:cs typeface="Calibri"/>
                        </a:rPr>
                        <a:t>PARTNERS</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r>
                        <a:rPr lang="en-US" sz="1050" b="1" kern="1200" dirty="0">
                          <a:solidFill>
                            <a:srgbClr val="FFFFFF"/>
                          </a:solidFill>
                          <a:latin typeface="Century Schoolbook"/>
                          <a:ea typeface="Times New Roman"/>
                          <a:cs typeface="Calibri"/>
                        </a:rPr>
                        <a:t>PERIOD</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tc>
                  <a:txBody>
                    <a:bodyPr/>
                    <a:lstStyle/>
                    <a:p>
                      <a:pPr fontAlgn="base">
                        <a:lnSpc>
                          <a:spcPct val="115000"/>
                        </a:lnSpc>
                        <a:spcAft>
                          <a:spcPts val="0"/>
                        </a:spcAft>
                      </a:pP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94349"/>
                    </a:solidFill>
                  </a:tcPr>
                </a:tc>
                <a:extLst>
                  <a:ext uri="{0D108BD9-81ED-4DB2-BD59-A6C34878D82A}">
                    <a16:rowId xmlns:a16="http://schemas.microsoft.com/office/drawing/2014/main" val="10000"/>
                  </a:ext>
                </a:extLst>
              </a:tr>
              <a:tr h="1197704">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TEXSTRA</a:t>
                      </a:r>
                      <a:br>
                        <a:rPr lang="en-US" sz="1050" kern="1200" dirty="0">
                          <a:solidFill>
                            <a:srgbClr val="000000"/>
                          </a:solidFill>
                          <a:latin typeface="Century Schoolbook"/>
                          <a:ea typeface="Times New Roman"/>
                          <a:cs typeface="Calibri"/>
                        </a:rPr>
                      </a:br>
                      <a:r>
                        <a:rPr lang="en-US" sz="1050" kern="1200" dirty="0">
                          <a:solidFill>
                            <a:srgbClr val="000000"/>
                          </a:solidFill>
                          <a:latin typeface="Century Schoolbook"/>
                          <a:ea typeface="Times New Roman"/>
                          <a:cs typeface="Calibri"/>
                        </a:rPr>
                        <a:t>Textile Strategy for Innovative Higher Education</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dirty="0">
                          <a:solidFill>
                            <a:srgbClr val="000000"/>
                          </a:solidFill>
                          <a:latin typeface="Century Schoolbook"/>
                          <a:ea typeface="Times New Roman"/>
                          <a:cs typeface="Calibri"/>
                        </a:rPr>
                        <a:t>Erasmus+ Strategic </a:t>
                      </a:r>
                      <a:r>
                        <a:rPr lang="en-US" sz="1050" kern="1200" dirty="0" err="1">
                          <a:solidFill>
                            <a:srgbClr val="000000"/>
                          </a:solidFill>
                          <a:latin typeface="Century Schoolbook"/>
                          <a:ea typeface="Times New Roman"/>
                          <a:cs typeface="Calibri"/>
                        </a:rPr>
                        <a:t>Partneship</a:t>
                      </a:r>
                      <a:r>
                        <a:rPr lang="en-US" sz="1050" kern="1200" dirty="0">
                          <a:solidFill>
                            <a:srgbClr val="000000"/>
                          </a:solidFill>
                          <a:latin typeface="Century Schoolbook"/>
                          <a:ea typeface="Times New Roman"/>
                          <a:cs typeface="Calibri"/>
                        </a:rPr>
                        <a:t> Higher Education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INDCPT - </a:t>
                      </a:r>
                      <a:r>
                        <a:rPr lang="en-US" sz="1050" kern="1200" dirty="0" err="1">
                          <a:solidFill>
                            <a:srgbClr val="000000"/>
                          </a:solidFill>
                          <a:latin typeface="Century Schoolbook"/>
                          <a:ea typeface="Times New Roman"/>
                          <a:cs typeface="Calibri"/>
                        </a:rPr>
                        <a:t>Institutul</a:t>
                      </a:r>
                      <a:r>
                        <a:rPr lang="en-US" sz="1050" kern="1200" dirty="0">
                          <a:solidFill>
                            <a:srgbClr val="000000"/>
                          </a:solidFill>
                          <a:latin typeface="Century Schoolbook"/>
                          <a:ea typeface="Times New Roman"/>
                          <a:cs typeface="Calibri"/>
                        </a:rPr>
                        <a:t> National De </a:t>
                      </a:r>
                      <a:r>
                        <a:rPr lang="en-US" sz="1050" kern="1200" dirty="0" err="1">
                          <a:solidFill>
                            <a:srgbClr val="000000"/>
                          </a:solidFill>
                          <a:latin typeface="Century Schoolbook"/>
                          <a:ea typeface="Times New Roman"/>
                          <a:cs typeface="Calibri"/>
                        </a:rPr>
                        <a:t>Cercetaredezvoltare</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Pentru</a:t>
                      </a:r>
                      <a:r>
                        <a:rPr lang="en-US" sz="1050" kern="1200" dirty="0">
                          <a:solidFill>
                            <a:srgbClr val="000000"/>
                          </a:solidFill>
                          <a:latin typeface="Century Schoolbook"/>
                          <a:ea typeface="Times New Roman"/>
                          <a:cs typeface="Calibri"/>
                        </a:rPr>
                        <a:t> Textile Si, Romania</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10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dirty="0">
                          <a:solidFill>
                            <a:srgbClr val="000000"/>
                          </a:solidFill>
                          <a:latin typeface="Century Schoolbook"/>
                          <a:ea typeface="Times New Roman"/>
                          <a:cs typeface="Calibri"/>
                        </a:rPr>
                        <a:t>9/2017-2/2020</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1"/>
                  </a:ext>
                </a:extLst>
              </a:tr>
              <a:tr h="1197704">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SHOEMAN</a:t>
                      </a:r>
                      <a:r>
                        <a:rPr lang="en-US" sz="1050" kern="1200" dirty="0">
                          <a:solidFill>
                            <a:srgbClr val="000000"/>
                          </a:solidFill>
                          <a:latin typeface="Century Schoolbook"/>
                          <a:ea typeface="Times New Roman"/>
                          <a:cs typeface="Calibri"/>
                        </a:rPr>
                        <a:t> </a:t>
                      </a:r>
                      <a:br>
                        <a:rPr lang="en-US" sz="1050" kern="1200" dirty="0">
                          <a:solidFill>
                            <a:srgbClr val="000000"/>
                          </a:solidFill>
                          <a:latin typeface="Century Schoolbook"/>
                          <a:ea typeface="Times New Roman"/>
                          <a:cs typeface="Calibri"/>
                        </a:rPr>
                      </a:br>
                      <a:r>
                        <a:rPr lang="en-US" sz="1050" kern="1200" dirty="0">
                          <a:solidFill>
                            <a:srgbClr val="000000"/>
                          </a:solidFill>
                          <a:latin typeface="Century Schoolbook"/>
                          <a:ea typeface="Times New Roman"/>
                          <a:cs typeface="Calibri"/>
                        </a:rPr>
                        <a:t>Manager for an Efficient and Innovative Footwear Industry</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a:solidFill>
                            <a:srgbClr val="000000"/>
                          </a:solidFill>
                          <a:latin typeface="Century Schoolbook"/>
                          <a:ea typeface="Times New Roman"/>
                          <a:cs typeface="Calibri"/>
                        </a:rPr>
                        <a:t>Erasmus+ Strategic Partnership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TASEV (</a:t>
                      </a:r>
                      <a:r>
                        <a:rPr lang="en-US" sz="1050" kern="1200" dirty="0" err="1">
                          <a:solidFill>
                            <a:srgbClr val="000000"/>
                          </a:solidFill>
                          <a:latin typeface="Century Schoolbook"/>
                          <a:ea typeface="Times New Roman"/>
                          <a:cs typeface="Calibri"/>
                        </a:rPr>
                        <a:t>Turkiye</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Ayakkabi</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Sektoru</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Arastirma</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Gelistirme</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Ve</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Egitim</a:t>
                      </a:r>
                      <a:r>
                        <a:rPr lang="en-US" sz="1050" kern="1200" dirty="0">
                          <a:solidFill>
                            <a:srgbClr val="000000"/>
                          </a:solidFill>
                          <a:latin typeface="Century Schoolbook"/>
                          <a:ea typeface="Times New Roman"/>
                          <a:cs typeface="Calibri"/>
                        </a:rPr>
                        <a:t> </a:t>
                      </a:r>
                      <a:r>
                        <a:rPr lang="en-US" sz="1050" kern="1200" dirty="0" err="1">
                          <a:solidFill>
                            <a:srgbClr val="000000"/>
                          </a:solidFill>
                          <a:latin typeface="Century Schoolbook"/>
                          <a:ea typeface="Times New Roman"/>
                          <a:cs typeface="Calibri"/>
                        </a:rPr>
                        <a:t>Vakfi</a:t>
                      </a:r>
                      <a:r>
                        <a:rPr lang="en-US" sz="1050"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Τουρκία</a:t>
                      </a:r>
                      <a:r>
                        <a:rPr lang="el-GR" sz="1050" b="1" kern="1200" dirty="0">
                          <a:solidFill>
                            <a:srgbClr val="000000"/>
                          </a:solidFill>
                          <a:latin typeface="Century Schoolbook"/>
                          <a:ea typeface="Times New Roman"/>
                          <a:cs typeface="Calibri"/>
                        </a:rPr>
                        <a:t> </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10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and Turkey</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dirty="0">
                          <a:solidFill>
                            <a:srgbClr val="000000"/>
                          </a:solidFill>
                          <a:latin typeface="Century Schoolbook"/>
                          <a:ea typeface="Times New Roman"/>
                          <a:cs typeface="Calibri"/>
                        </a:rPr>
                        <a:t>9/2017-8/2020</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2"/>
                  </a:ext>
                </a:extLst>
              </a:tr>
              <a:tr h="999717">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BOOST4Shoes</a:t>
                      </a:r>
                      <a:r>
                        <a:rPr lang="en-US" sz="1050" kern="1200" dirty="0">
                          <a:solidFill>
                            <a:srgbClr val="000000"/>
                          </a:solidFill>
                          <a:latin typeface="Century Schoolbook"/>
                          <a:ea typeface="Times New Roman"/>
                          <a:cs typeface="Calibri"/>
                        </a:rPr>
                        <a:t> </a:t>
                      </a:r>
                      <a:br>
                        <a:rPr lang="en-US" sz="1050" kern="1200" dirty="0">
                          <a:solidFill>
                            <a:srgbClr val="000000"/>
                          </a:solidFill>
                          <a:latin typeface="Century Schoolbook"/>
                          <a:ea typeface="Times New Roman"/>
                          <a:cs typeface="Calibri"/>
                        </a:rPr>
                      </a:br>
                      <a:r>
                        <a:rPr lang="en-US" sz="1050" kern="1200" dirty="0">
                          <a:solidFill>
                            <a:srgbClr val="000000"/>
                          </a:solidFill>
                          <a:latin typeface="Century Schoolbook"/>
                          <a:ea typeface="Times New Roman"/>
                          <a:cs typeface="Calibri"/>
                        </a:rPr>
                        <a:t>Boosting cross-border online sales of shoes</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a:solidFill>
                            <a:srgbClr val="000000"/>
                          </a:solidFill>
                          <a:latin typeface="Century Schoolbook"/>
                          <a:ea typeface="Times New Roman"/>
                          <a:cs typeface="Calibri"/>
                        </a:rPr>
                        <a:t>Erasmus+ Strategic Partnership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n-US" sz="1050" b="1"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Civic Computing Limited, </a:t>
                      </a:r>
                      <a:r>
                        <a:rPr lang="el-GR" sz="1050" kern="1200" dirty="0">
                          <a:solidFill>
                            <a:srgbClr val="000000"/>
                          </a:solidFill>
                          <a:latin typeface="Century Schoolbook"/>
                          <a:ea typeface="Times New Roman"/>
                          <a:cs typeface="Calibri"/>
                        </a:rPr>
                        <a:t>Ηνωμένο Βασίλειο</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7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GB" sz="1050" kern="1200" dirty="0">
                          <a:solidFill>
                            <a:srgbClr val="000000"/>
                          </a:solidFill>
                          <a:latin typeface="Century Schoolbook"/>
                          <a:ea typeface="Times New Roman"/>
                          <a:cs typeface="Calibri"/>
                        </a:rPr>
                        <a:t>from Europe</a:t>
                      </a:r>
                      <a:r>
                        <a:rPr lang="el-GR" sz="1050" kern="1200" dirty="0">
                          <a:solidFill>
                            <a:srgbClr val="000000"/>
                          </a:solidFill>
                          <a:latin typeface="Century Schoolbook"/>
                          <a:ea typeface="Times New Roman"/>
                          <a:cs typeface="Calibri"/>
                        </a:rPr>
                        <a:t> </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a:solidFill>
                            <a:srgbClr val="000000"/>
                          </a:solidFill>
                          <a:latin typeface="Century Schoolbook"/>
                          <a:ea typeface="Times New Roman"/>
                          <a:cs typeface="Calibri"/>
                        </a:rPr>
                        <a:t>9/2017-8/2019</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3"/>
                  </a:ext>
                </a:extLst>
              </a:tr>
              <a:tr h="999717">
                <a:tc>
                  <a:txBody>
                    <a:bodyPr/>
                    <a:lstStyle/>
                    <a:p>
                      <a:pPr fontAlgn="base">
                        <a:lnSpc>
                          <a:spcPct val="115000"/>
                        </a:lnSpc>
                        <a:spcAft>
                          <a:spcPts val="0"/>
                        </a:spcAft>
                      </a:pPr>
                      <a:r>
                        <a:rPr lang="en-US" sz="1050" b="1" kern="1200" dirty="0">
                          <a:solidFill>
                            <a:srgbClr val="000000"/>
                          </a:solidFill>
                          <a:latin typeface="Century Schoolbook"/>
                          <a:ea typeface="Times New Roman"/>
                          <a:cs typeface="Calibri"/>
                        </a:rPr>
                        <a:t>CLICHA</a:t>
                      </a:r>
                      <a:r>
                        <a:rPr lang="en-US" sz="1050" kern="1200" dirty="0">
                          <a:solidFill>
                            <a:srgbClr val="000000"/>
                          </a:solidFill>
                          <a:latin typeface="Century Schoolbook"/>
                          <a:ea typeface="Times New Roman"/>
                          <a:cs typeface="Calibri"/>
                        </a:rPr>
                        <a:t> </a:t>
                      </a:r>
                      <a:br>
                        <a:rPr lang="en-US" sz="1050" kern="1200" dirty="0">
                          <a:solidFill>
                            <a:srgbClr val="000000"/>
                          </a:solidFill>
                          <a:latin typeface="Century Schoolbook"/>
                          <a:ea typeface="Times New Roman"/>
                          <a:cs typeface="Calibri"/>
                        </a:rPr>
                      </a:br>
                      <a:r>
                        <a:rPr lang="en-US" sz="1050" kern="1200" dirty="0">
                          <a:solidFill>
                            <a:srgbClr val="000000"/>
                          </a:solidFill>
                          <a:latin typeface="Century Schoolbook"/>
                          <a:ea typeface="Times New Roman"/>
                          <a:cs typeface="Calibri"/>
                        </a:rPr>
                        <a:t>Climate Change in Agriculture</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a:lnSpc>
                          <a:spcPct val="115000"/>
                        </a:lnSpc>
                        <a:spcAft>
                          <a:spcPts val="0"/>
                        </a:spcAft>
                      </a:pPr>
                      <a:r>
                        <a:rPr lang="en-US" sz="1050" kern="1200">
                          <a:solidFill>
                            <a:srgbClr val="000000"/>
                          </a:solidFill>
                          <a:latin typeface="Century Schoolbook"/>
                          <a:ea typeface="Times New Roman"/>
                          <a:cs typeface="Calibri"/>
                        </a:rPr>
                        <a:t>Erasmus + Capacity Building for Higher Education	</a:t>
                      </a:r>
                      <a:endParaRPr lang="el-GR" sz="105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n-GB" sz="1050" b="1" kern="1200" dirty="0">
                          <a:solidFill>
                            <a:srgbClr val="000000"/>
                          </a:solidFill>
                          <a:latin typeface="Century Schoolbook"/>
                          <a:ea typeface="Times New Roman"/>
                          <a:cs typeface="Calibri"/>
                        </a:rPr>
                        <a:t>Coordinator</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Γεωπονικό Πανεπιστήμιο Αθήνας</a:t>
                      </a:r>
                      <a:endParaRPr lang="el-GR" sz="1050" dirty="0">
                        <a:latin typeface="Calibri"/>
                        <a:ea typeface="Calibri"/>
                        <a:cs typeface="Arial"/>
                      </a:endParaRPr>
                    </a:p>
                    <a:p>
                      <a:pPr fontAlgn="base">
                        <a:lnSpc>
                          <a:spcPct val="115000"/>
                        </a:lnSpc>
                        <a:spcAft>
                          <a:spcPts val="0"/>
                        </a:spcAft>
                      </a:pPr>
                      <a:r>
                        <a:rPr lang="en-GB" sz="1050" b="1" kern="1200" dirty="0">
                          <a:solidFill>
                            <a:srgbClr val="000000"/>
                          </a:solidFill>
                          <a:latin typeface="Century Schoolbook"/>
                          <a:ea typeface="Times New Roman"/>
                          <a:cs typeface="Calibri"/>
                        </a:rPr>
                        <a:t>Partnership</a:t>
                      </a:r>
                      <a:r>
                        <a:rPr lang="el-GR" sz="1050" b="1" kern="1200" dirty="0">
                          <a:solidFill>
                            <a:srgbClr val="000000"/>
                          </a:solidFill>
                          <a:latin typeface="Century Schoolbook"/>
                          <a:ea typeface="Times New Roman"/>
                          <a:cs typeface="Calibri"/>
                        </a:rPr>
                        <a:t>: </a:t>
                      </a:r>
                      <a:r>
                        <a:rPr lang="el-GR" sz="1050" kern="1200" dirty="0">
                          <a:solidFill>
                            <a:srgbClr val="000000"/>
                          </a:solidFill>
                          <a:latin typeface="Century Schoolbook"/>
                          <a:ea typeface="Times New Roman"/>
                          <a:cs typeface="Calibri"/>
                        </a:rPr>
                        <a:t>13 </a:t>
                      </a:r>
                      <a:r>
                        <a:rPr lang="en-GB" sz="1050" kern="1200" dirty="0">
                          <a:solidFill>
                            <a:srgbClr val="000000"/>
                          </a:solidFill>
                          <a:latin typeface="Century Schoolbook"/>
                          <a:ea typeface="Times New Roman"/>
                          <a:cs typeface="Calibri"/>
                        </a:rPr>
                        <a:t>partners</a:t>
                      </a:r>
                      <a:r>
                        <a:rPr lang="el-GR" sz="1050" kern="1200" dirty="0">
                          <a:solidFill>
                            <a:srgbClr val="000000"/>
                          </a:solidFill>
                          <a:latin typeface="Century Schoolbook"/>
                          <a:ea typeface="Times New Roman"/>
                          <a:cs typeface="Calibri"/>
                        </a:rPr>
                        <a:t> </a:t>
                      </a:r>
                      <a:r>
                        <a:rPr lang="en-US" sz="1050" kern="1200" dirty="0">
                          <a:solidFill>
                            <a:srgbClr val="000000"/>
                          </a:solidFill>
                          <a:latin typeface="Century Schoolbook"/>
                          <a:ea typeface="Times New Roman"/>
                          <a:cs typeface="Calibri"/>
                        </a:rPr>
                        <a:t>from</a:t>
                      </a:r>
                      <a:r>
                        <a:rPr lang="en-US" sz="1050" kern="1200" baseline="0" dirty="0">
                          <a:solidFill>
                            <a:srgbClr val="000000"/>
                          </a:solidFill>
                          <a:latin typeface="Century Schoolbook"/>
                          <a:ea typeface="Times New Roman"/>
                          <a:cs typeface="Calibri"/>
                        </a:rPr>
                        <a:t> Europe &amp; Tunisia</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r>
                        <a:rPr lang="el-GR" sz="1050" kern="1200" dirty="0">
                          <a:solidFill>
                            <a:srgbClr val="000000"/>
                          </a:solidFill>
                          <a:latin typeface="Century Schoolbook"/>
                          <a:ea typeface="Times New Roman"/>
                          <a:cs typeface="Calibri"/>
                        </a:rPr>
                        <a:t>10/2017-10/2020</a:t>
                      </a: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tc>
                  <a:txBody>
                    <a:bodyPr/>
                    <a:lstStyle/>
                    <a:p>
                      <a:pPr fontAlgn="base">
                        <a:lnSpc>
                          <a:spcPct val="115000"/>
                        </a:lnSpc>
                        <a:spcAft>
                          <a:spcPts val="0"/>
                        </a:spcAft>
                      </a:pPr>
                      <a:endParaRPr lang="el-GR" sz="1050" dirty="0">
                        <a:latin typeface="Calibri"/>
                        <a:ea typeface="Calibri"/>
                        <a:cs typeface="Arial"/>
                      </a:endParaRPr>
                    </a:p>
                  </a:txBody>
                  <a:tcPr marL="26973" marR="26973" marT="674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F6"/>
                    </a:solidFill>
                  </a:tcPr>
                </a:tc>
                <a:extLst>
                  <a:ext uri="{0D108BD9-81ED-4DB2-BD59-A6C34878D82A}">
                    <a16:rowId xmlns:a16="http://schemas.microsoft.com/office/drawing/2014/main" val="10004"/>
                  </a:ext>
                </a:extLst>
              </a:tr>
            </a:tbl>
          </a:graphicData>
        </a:graphic>
      </p:graphicFrame>
      <p:sp>
        <p:nvSpPr>
          <p:cNvPr id="11" name="10 - Θέση υποσέλιδου"/>
          <p:cNvSpPr>
            <a:spLocks noGrp="1"/>
          </p:cNvSpPr>
          <p:nvPr>
            <p:ph type="ftr" sz="quarter" idx="11"/>
          </p:nvPr>
        </p:nvSpPr>
        <p:spPr/>
        <p:txBody>
          <a:bodyPr/>
          <a:lstStyle/>
          <a:p>
            <a:r>
              <a:rPr lang="en-US"/>
              <a:t>CRE.THI.DEV.  Creative Thinking Development </a:t>
            </a:r>
          </a:p>
        </p:txBody>
      </p:sp>
      <p:pic>
        <p:nvPicPr>
          <p:cNvPr id="5" name="Εικόνα 4">
            <a:extLst>
              <a:ext uri="{FF2B5EF4-FFF2-40B4-BE49-F238E27FC236}">
                <a16:creationId xmlns:a16="http://schemas.microsoft.com/office/drawing/2014/main" id="{8294FAC4-D965-4F06-9C25-A5FB34FBA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633" y="2286000"/>
            <a:ext cx="1990165" cy="457200"/>
          </a:xfrm>
          <a:prstGeom prst="rect">
            <a:avLst/>
          </a:prstGeom>
        </p:spPr>
      </p:pic>
      <p:pic>
        <p:nvPicPr>
          <p:cNvPr id="6" name="Εικόνα 5">
            <a:extLst>
              <a:ext uri="{FF2B5EF4-FFF2-40B4-BE49-F238E27FC236}">
                <a16:creationId xmlns:a16="http://schemas.microsoft.com/office/drawing/2014/main" id="{20E8B2BB-AE3B-4F36-BF73-D088B04B4A49}"/>
              </a:ext>
            </a:extLst>
          </p:cNvPr>
          <p:cNvPicPr>
            <a:picLocks noChangeAspect="1"/>
          </p:cNvPicPr>
          <p:nvPr/>
        </p:nvPicPr>
        <p:blipFill>
          <a:blip r:embed="rId3"/>
          <a:stretch>
            <a:fillRect/>
          </a:stretch>
        </p:blipFill>
        <p:spPr>
          <a:xfrm>
            <a:off x="7391398" y="3124476"/>
            <a:ext cx="1295400" cy="1295124"/>
          </a:xfrm>
          <a:prstGeom prst="rect">
            <a:avLst/>
          </a:prstGeom>
        </p:spPr>
      </p:pic>
      <p:pic>
        <p:nvPicPr>
          <p:cNvPr id="10" name="Εικόνα 9">
            <a:extLst>
              <a:ext uri="{FF2B5EF4-FFF2-40B4-BE49-F238E27FC236}">
                <a16:creationId xmlns:a16="http://schemas.microsoft.com/office/drawing/2014/main" id="{AEB9ADD8-4223-432B-AD97-5E920F97A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925" y="4688169"/>
            <a:ext cx="1295400" cy="694875"/>
          </a:xfrm>
          <a:prstGeom prst="rect">
            <a:avLst/>
          </a:prstGeom>
        </p:spPr>
      </p:pic>
      <p:pic>
        <p:nvPicPr>
          <p:cNvPr id="13" name="Εικόνα 12">
            <a:extLst>
              <a:ext uri="{FF2B5EF4-FFF2-40B4-BE49-F238E27FC236}">
                <a16:creationId xmlns:a16="http://schemas.microsoft.com/office/drawing/2014/main" id="{A750E006-296E-4865-9416-8079CABB685E}"/>
              </a:ext>
            </a:extLst>
          </p:cNvPr>
          <p:cNvPicPr>
            <a:picLocks noChangeAspect="1"/>
          </p:cNvPicPr>
          <p:nvPr/>
        </p:nvPicPr>
        <p:blipFill>
          <a:blip r:embed="rId5"/>
          <a:stretch>
            <a:fillRect/>
          </a:stretch>
        </p:blipFill>
        <p:spPr>
          <a:xfrm>
            <a:off x="7512319" y="5574120"/>
            <a:ext cx="1072612" cy="1088154"/>
          </a:xfrm>
          <a:prstGeom prst="rect">
            <a:avLst/>
          </a:prstGeom>
        </p:spPr>
      </p:pic>
      <p:pic>
        <p:nvPicPr>
          <p:cNvPr id="15" name="Picture 1" descr="C:\Users\lina\Documents\OneDrive\Documents\CRETHIDEV\erasmus+\LEAMAN\Dissemination\erasmus logo.png">
            <a:extLst>
              <a:ext uri="{FF2B5EF4-FFF2-40B4-BE49-F238E27FC236}">
                <a16:creationId xmlns:a16="http://schemas.microsoft.com/office/drawing/2014/main" id="{B2BD1A3F-BF2A-4717-9928-48AE5468F34B}"/>
              </a:ext>
            </a:extLst>
          </p:cNvPr>
          <p:cNvPicPr>
            <a:picLocks noChangeAspect="1" noChangeArrowheads="1"/>
          </p:cNvPicPr>
          <p:nvPr/>
        </p:nvPicPr>
        <p:blipFill>
          <a:blip r:embed="rId6" cstate="print"/>
          <a:srcRect/>
          <a:stretch>
            <a:fillRect/>
          </a:stretch>
        </p:blipFill>
        <p:spPr bwMode="auto">
          <a:xfrm>
            <a:off x="7060690" y="523873"/>
            <a:ext cx="1771650" cy="5429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a:t>
            </a:r>
          </a:p>
        </p:txBody>
      </p:sp>
      <p:sp>
        <p:nvSpPr>
          <p:cNvPr id="6" name="Footer Placeholder 5"/>
          <p:cNvSpPr>
            <a:spLocks noGrp="1"/>
          </p:cNvSpPr>
          <p:nvPr>
            <p:ph type="ftr" sz="quarter" idx="11"/>
          </p:nvPr>
        </p:nvSpPr>
        <p:spPr/>
        <p:txBody>
          <a:bodyPr/>
          <a:lstStyle/>
          <a:p>
            <a:r>
              <a:rPr lang="en-GB"/>
              <a:t>CRE.THI.DEV.                                                                                                               Creative Thinking Development</a:t>
            </a:r>
            <a:endParaRPr lang="en-US" dirty="0"/>
          </a:p>
        </p:txBody>
      </p:sp>
      <p:sp>
        <p:nvSpPr>
          <p:cNvPr id="5" name="Slide Number Placeholder 4"/>
          <p:cNvSpPr>
            <a:spLocks noGrp="1"/>
          </p:cNvSpPr>
          <p:nvPr>
            <p:ph type="sldNum" sz="quarter" idx="12"/>
          </p:nvPr>
        </p:nvSpPr>
        <p:spPr/>
        <p:txBody>
          <a:bodyPr/>
          <a:lstStyle/>
          <a:p>
            <a:fld id="{400470E1-00FD-4220-A4DB-A66448B361CE}" type="slidenum">
              <a:rPr lang="en-US" smtClean="0"/>
              <a:pPr/>
              <a:t>14</a:t>
            </a:fld>
            <a:endParaRPr lang="en-US" dirty="0"/>
          </a:p>
        </p:txBody>
      </p:sp>
      <p:sp>
        <p:nvSpPr>
          <p:cNvPr id="3" name="Content Placeholder 2"/>
          <p:cNvSpPr>
            <a:spLocks noGrp="1"/>
          </p:cNvSpPr>
          <p:nvPr>
            <p:ph sz="quarter" idx="1"/>
          </p:nvPr>
        </p:nvSpPr>
        <p:spPr/>
        <p:txBody>
          <a:bodyPr>
            <a:normAutofit/>
          </a:bodyPr>
          <a:lstStyle/>
          <a:p>
            <a:endParaRPr lang="en-US" dirty="0"/>
          </a:p>
          <a:p>
            <a:r>
              <a:rPr lang="en-US" dirty="0"/>
              <a:t>Administrator</a:t>
            </a:r>
            <a:r>
              <a:rPr lang="el-GR" dirty="0"/>
              <a:t>: </a:t>
            </a:r>
            <a:r>
              <a:rPr lang="en-US" dirty="0" err="1"/>
              <a:t>Dimosthenis</a:t>
            </a:r>
            <a:r>
              <a:rPr lang="en-US" dirty="0"/>
              <a:t> </a:t>
            </a:r>
            <a:r>
              <a:rPr lang="en-US" dirty="0" err="1"/>
              <a:t>Papakonstantinou</a:t>
            </a:r>
            <a:endParaRPr lang="en-US" dirty="0"/>
          </a:p>
          <a:p>
            <a:r>
              <a:rPr lang="en-US" dirty="0"/>
              <a:t>Address: </a:t>
            </a:r>
            <a:r>
              <a:rPr lang="en-US" dirty="0" err="1"/>
              <a:t>Solonos</a:t>
            </a:r>
            <a:r>
              <a:rPr lang="en-US" dirty="0"/>
              <a:t> </a:t>
            </a:r>
            <a:r>
              <a:rPr lang="el-GR" dirty="0"/>
              <a:t>&amp; </a:t>
            </a:r>
            <a:r>
              <a:rPr lang="en-US" dirty="0" err="1"/>
              <a:t>Empedokleous</a:t>
            </a:r>
            <a:r>
              <a:rPr lang="en-US" dirty="0"/>
              <a:t>, </a:t>
            </a:r>
            <a:r>
              <a:rPr lang="el-GR" dirty="0"/>
              <a:t>19009</a:t>
            </a:r>
            <a:r>
              <a:rPr lang="en-US" dirty="0"/>
              <a:t> </a:t>
            </a:r>
            <a:r>
              <a:rPr lang="en-US" dirty="0" err="1"/>
              <a:t>Drafi</a:t>
            </a:r>
            <a:r>
              <a:rPr lang="en-US" dirty="0"/>
              <a:t>, </a:t>
            </a:r>
            <a:r>
              <a:rPr lang="en-US" dirty="0" err="1"/>
              <a:t>Rafina</a:t>
            </a:r>
            <a:endParaRPr lang="en-US" dirty="0"/>
          </a:p>
          <a:p>
            <a:r>
              <a:rPr lang="en-US" dirty="0"/>
              <a:t>PO Box</a:t>
            </a:r>
            <a:r>
              <a:rPr lang="el-GR" dirty="0"/>
              <a:t>. </a:t>
            </a:r>
            <a:r>
              <a:rPr lang="en-US" dirty="0"/>
              <a:t>: 2303</a:t>
            </a:r>
          </a:p>
          <a:p>
            <a:r>
              <a:rPr lang="en-US" dirty="0"/>
              <a:t>T: +30 2108047243, M: +30 6944506065</a:t>
            </a:r>
          </a:p>
          <a:p>
            <a:endParaRPr lang="en-US" dirty="0"/>
          </a:p>
        </p:txBody>
      </p:sp>
      <p:cxnSp>
        <p:nvCxnSpPr>
          <p:cNvPr id="4" name="Straight Connector 3"/>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7" name="13 - Ομάδα"/>
          <p:cNvGrpSpPr/>
          <p:nvPr/>
        </p:nvGrpSpPr>
        <p:grpSpPr>
          <a:xfrm>
            <a:off x="251520" y="4941168"/>
            <a:ext cx="2387903" cy="461665"/>
            <a:chOff x="3995936" y="6021288"/>
            <a:chExt cx="2387903" cy="461665"/>
          </a:xfrm>
        </p:grpSpPr>
        <p:pic>
          <p:nvPicPr>
            <p:cNvPr id="16386" name="Picture 2" descr="https://seeklogo.com/images/S/skype-logo-F4A7960445-seeklogo.com.png"/>
            <p:cNvPicPr>
              <a:picLocks noChangeAspect="1" noChangeArrowheads="1"/>
            </p:cNvPicPr>
            <p:nvPr/>
          </p:nvPicPr>
          <p:blipFill>
            <a:blip r:embed="rId2" cstate="print"/>
            <a:srcRect/>
            <a:stretch>
              <a:fillRect/>
            </a:stretch>
          </p:blipFill>
          <p:spPr bwMode="auto">
            <a:xfrm>
              <a:off x="3995936" y="6043954"/>
              <a:ext cx="325085" cy="324000"/>
            </a:xfrm>
            <a:prstGeom prst="rect">
              <a:avLst/>
            </a:prstGeom>
            <a:noFill/>
          </p:spPr>
        </p:pic>
        <p:sp>
          <p:nvSpPr>
            <p:cNvPr id="13" name="12 - Ορθογώνιο"/>
            <p:cNvSpPr/>
            <p:nvPr/>
          </p:nvSpPr>
          <p:spPr>
            <a:xfrm>
              <a:off x="4355976" y="6021288"/>
              <a:ext cx="2027863" cy="461665"/>
            </a:xfrm>
            <a:prstGeom prst="rect">
              <a:avLst/>
            </a:prstGeom>
          </p:spPr>
          <p:txBody>
            <a:bodyPr wrap="none">
              <a:spAutoFit/>
            </a:bodyPr>
            <a:lstStyle/>
            <a:p>
              <a:r>
                <a:rPr lang="en-US" sz="2400" dirty="0" err="1"/>
                <a:t>dimosthenis_p</a:t>
              </a:r>
              <a:endParaRPr lang="en-US" sz="2400" dirty="0"/>
            </a:p>
          </p:txBody>
        </p:sp>
      </p:grpSp>
      <p:grpSp>
        <p:nvGrpSpPr>
          <p:cNvPr id="8" name="15 - Ομάδα"/>
          <p:cNvGrpSpPr/>
          <p:nvPr/>
        </p:nvGrpSpPr>
        <p:grpSpPr>
          <a:xfrm>
            <a:off x="2699792" y="4941168"/>
            <a:ext cx="3310229" cy="461665"/>
            <a:chOff x="682713" y="6048895"/>
            <a:chExt cx="3310229" cy="461665"/>
          </a:xfrm>
        </p:grpSpPr>
        <p:pic>
          <p:nvPicPr>
            <p:cNvPr id="12" name="Picture 21" descr="unnamed (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713" y="6053561"/>
              <a:ext cx="400789" cy="360000"/>
            </a:xfrm>
            <a:prstGeom prst="rect">
              <a:avLst/>
            </a:prstGeom>
          </p:spPr>
        </p:pic>
        <p:sp>
          <p:nvSpPr>
            <p:cNvPr id="15" name="14 - Ορθογώνιο"/>
            <p:cNvSpPr/>
            <p:nvPr/>
          </p:nvSpPr>
          <p:spPr>
            <a:xfrm>
              <a:off x="1043608" y="6048895"/>
              <a:ext cx="2949334" cy="461665"/>
            </a:xfrm>
            <a:prstGeom prst="rect">
              <a:avLst/>
            </a:prstGeom>
          </p:spPr>
          <p:txBody>
            <a:bodyPr wrap="none">
              <a:spAutoFit/>
            </a:bodyPr>
            <a:lstStyle/>
            <a:p>
              <a:r>
                <a:rPr lang="en-US" sz="2400" dirty="0">
                  <a:hlinkClick r:id="rId4"/>
                </a:rPr>
                <a:t>dpapakon7@yahoo.gr</a:t>
              </a:r>
              <a:endParaRPr lang="el-GR" sz="2400" dirty="0"/>
            </a:p>
          </p:txBody>
        </p:sp>
      </p:grpSp>
      <p:grpSp>
        <p:nvGrpSpPr>
          <p:cNvPr id="9" name="18 - Ομάδα"/>
          <p:cNvGrpSpPr/>
          <p:nvPr/>
        </p:nvGrpSpPr>
        <p:grpSpPr>
          <a:xfrm>
            <a:off x="6012160" y="4941168"/>
            <a:ext cx="3120750" cy="461665"/>
            <a:chOff x="874440" y="5805264"/>
            <a:chExt cx="3120750" cy="461665"/>
          </a:xfrm>
        </p:grpSpPr>
        <p:pic>
          <p:nvPicPr>
            <p:cNvPr id="17" name="Picture 22" descr="unnamed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4440" y="5809930"/>
              <a:ext cx="360000" cy="360000"/>
            </a:xfrm>
            <a:prstGeom prst="rect">
              <a:avLst/>
            </a:prstGeom>
          </p:spPr>
        </p:pic>
        <p:sp>
          <p:nvSpPr>
            <p:cNvPr id="18" name="17 - Ορθογώνιο"/>
            <p:cNvSpPr/>
            <p:nvPr/>
          </p:nvSpPr>
          <p:spPr>
            <a:xfrm>
              <a:off x="1331640" y="5805264"/>
              <a:ext cx="2663550" cy="461665"/>
            </a:xfrm>
            <a:prstGeom prst="rect">
              <a:avLst/>
            </a:prstGeom>
          </p:spPr>
          <p:txBody>
            <a:bodyPr wrap="none">
              <a:spAutoFit/>
            </a:bodyPr>
            <a:lstStyle/>
            <a:p>
              <a:r>
                <a:rPr lang="en-US" sz="2400" dirty="0">
                  <a:hlinkClick r:id="rId6"/>
                </a:rPr>
                <a:t>www.crethidev.com</a:t>
              </a:r>
              <a:endParaRPr lang="el-GR" sz="24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CRE.THI.DEV.                                                                                                               Creative Thinking Development</a:t>
            </a:r>
            <a:endParaRPr lang="en-US" dirty="0"/>
          </a:p>
        </p:txBody>
      </p:sp>
      <p:sp>
        <p:nvSpPr>
          <p:cNvPr id="3" name="Content Placeholder 2"/>
          <p:cNvSpPr>
            <a:spLocks noGrp="1"/>
          </p:cNvSpPr>
          <p:nvPr>
            <p:ph sz="quarter" idx="4294967295"/>
          </p:nvPr>
        </p:nvSpPr>
        <p:spPr>
          <a:xfrm>
            <a:off x="381000" y="990600"/>
            <a:ext cx="8229600" cy="4937125"/>
          </a:xfrm>
        </p:spPr>
        <p:txBody>
          <a:bodyPr/>
          <a:lstStyle/>
          <a:p>
            <a:pPr algn="ctr">
              <a:buNone/>
            </a:pPr>
            <a:r>
              <a:rPr lang="en-US" dirty="0"/>
              <a:t>Thank you for your time</a:t>
            </a:r>
          </a:p>
          <a:p>
            <a:pPr algn="ctr">
              <a:buNone/>
            </a:pPr>
            <a:endParaRPr lang="en-US" dirty="0"/>
          </a:p>
          <a:p>
            <a:pPr algn="ctr">
              <a:buNone/>
            </a:pPr>
            <a:endParaRPr lang="en-US" dirty="0"/>
          </a:p>
          <a:p>
            <a:pPr algn="ctr">
              <a:buNone/>
            </a:pPr>
            <a:r>
              <a:rPr lang="en-US" dirty="0"/>
              <a:t>.</a:t>
            </a:r>
          </a:p>
          <a:p>
            <a:pPr algn="ctr">
              <a:buNone/>
            </a:pPr>
            <a:endParaRPr lang="en-US" dirty="0"/>
          </a:p>
          <a:p>
            <a:pPr algn="ctr">
              <a:buNone/>
            </a:pPr>
            <a:endParaRPr lang="en-US" dirty="0"/>
          </a:p>
          <a:p>
            <a:pPr algn="ctr">
              <a:buNone/>
            </a:pPr>
            <a:endParaRPr lang="en-US" dirty="0"/>
          </a:p>
          <a:p>
            <a:pPr algn="ctr">
              <a:buNone/>
            </a:pPr>
            <a:r>
              <a:rPr lang="en-US" dirty="0"/>
              <a:t>Creative Thinking Development</a:t>
            </a:r>
          </a:p>
          <a:p>
            <a:endParaRPr lang="en-US" dirty="0"/>
          </a:p>
        </p:txBody>
      </p:sp>
      <p:pic>
        <p:nvPicPr>
          <p:cNvPr id="7" name="Picture 1"/>
          <p:cNvPicPr>
            <a:picLocks noChangeAspect="1"/>
          </p:cNvPicPr>
          <p:nvPr/>
        </p:nvPicPr>
        <p:blipFill>
          <a:blip r:embed="rId2" cstate="print"/>
          <a:stretch>
            <a:fillRect/>
          </a:stretch>
        </p:blipFill>
        <p:spPr>
          <a:xfrm>
            <a:off x="2371370" y="2495696"/>
            <a:ext cx="4221748" cy="16533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CRE.THI.DEV.</a:t>
            </a:r>
            <a:endParaRPr lang="en-US" dirty="0"/>
          </a:p>
        </p:txBody>
      </p:sp>
      <p:sp>
        <p:nvSpPr>
          <p:cNvPr id="6" name="Footer Placeholder 5"/>
          <p:cNvSpPr>
            <a:spLocks noGrp="1"/>
          </p:cNvSpPr>
          <p:nvPr>
            <p:ph type="ftr" sz="quarter" idx="11"/>
          </p:nvPr>
        </p:nvSpPr>
        <p:spPr/>
        <p:txBody>
          <a:bodyPr/>
          <a:lstStyle/>
          <a:p>
            <a:r>
              <a:rPr lang="en-US" dirty="0"/>
              <a:t>CRE.THI.DEV.  Creative Thinking Development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3" name="Content Placeholder 2"/>
          <p:cNvSpPr>
            <a:spLocks noGrp="1"/>
          </p:cNvSpPr>
          <p:nvPr>
            <p:ph sz="quarter" idx="1"/>
          </p:nvPr>
        </p:nvSpPr>
        <p:spPr/>
        <p:txBody>
          <a:bodyPr/>
          <a:lstStyle/>
          <a:p>
            <a:endParaRPr lang="en-US" dirty="0"/>
          </a:p>
          <a:p>
            <a:r>
              <a:rPr lang="en-US" dirty="0"/>
              <a:t>CRE.THI.DEV. – Creative Thinking Development</a:t>
            </a:r>
          </a:p>
          <a:p>
            <a:endParaRPr lang="en-US" dirty="0"/>
          </a:p>
          <a:p>
            <a:pPr lvl="1"/>
            <a:r>
              <a:rPr lang="en-US" dirty="0"/>
              <a:t>Not Profit Organization</a:t>
            </a:r>
          </a:p>
          <a:p>
            <a:pPr lvl="1"/>
            <a:r>
              <a:rPr lang="en-US" dirty="0"/>
              <a:t>Established year : 	2012</a:t>
            </a:r>
            <a:endParaRPr lang="el-GR" dirty="0"/>
          </a:p>
          <a:p>
            <a:pPr lvl="1"/>
            <a:r>
              <a:rPr lang="en-US" dirty="0"/>
              <a:t>Founder/Administrator : </a:t>
            </a:r>
            <a:r>
              <a:rPr lang="en-US" dirty="0" err="1"/>
              <a:t>Dimosthenis</a:t>
            </a:r>
            <a:r>
              <a:rPr lang="en-US" dirty="0"/>
              <a:t> </a:t>
            </a:r>
            <a:r>
              <a:rPr lang="en-US" dirty="0" err="1"/>
              <a:t>Papakonstantinou</a:t>
            </a:r>
            <a:endParaRPr lang="el-GR" dirty="0"/>
          </a:p>
          <a:p>
            <a:pPr lvl="1"/>
            <a:r>
              <a:rPr lang="en-US" dirty="0"/>
              <a:t>Members :  9 people</a:t>
            </a:r>
          </a:p>
          <a:p>
            <a:pPr lvl="1"/>
            <a:r>
              <a:rPr lang="en-US" dirty="0"/>
              <a:t>Offices :  Athens, Greece</a:t>
            </a:r>
          </a:p>
          <a:p>
            <a:endParaRPr lang="en-US" dirty="0"/>
          </a:p>
        </p:txBody>
      </p:sp>
      <p:cxnSp>
        <p:nvCxnSpPr>
          <p:cNvPr id="7" name="Straight Connector 6"/>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located</a:t>
            </a:r>
            <a:endParaRPr lang="el-GR" dirty="0"/>
          </a:p>
        </p:txBody>
      </p:sp>
      <p:sp>
        <p:nvSpPr>
          <p:cNvPr id="3" name="Footer Placeholder 2"/>
          <p:cNvSpPr>
            <a:spLocks noGrp="1"/>
          </p:cNvSpPr>
          <p:nvPr>
            <p:ph type="ftr" sz="quarter" idx="11"/>
          </p:nvPr>
        </p:nvSpPr>
        <p:spPr/>
        <p:txBody>
          <a:bodyPr/>
          <a:lstStyle/>
          <a:p>
            <a:r>
              <a:rPr lang="en-US"/>
              <a:t>CRE.THI.DEV.  Creative Thinking Development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6" name="Content Placeholder 5" descr="grikkland_kort.jpg"/>
          <p:cNvPicPr>
            <a:picLocks noGrp="1" noChangeAspect="1"/>
          </p:cNvPicPr>
          <p:nvPr>
            <p:ph sz="quarter" idx="1"/>
          </p:nvPr>
        </p:nvPicPr>
        <p:blipFill>
          <a:blip r:embed="rId2" cstate="print"/>
          <a:stretch>
            <a:fillRect/>
          </a:stretch>
        </p:blipFill>
        <p:spPr>
          <a:xfrm>
            <a:off x="2343150" y="1293812"/>
            <a:ext cx="4457700" cy="4787900"/>
          </a:xfrm>
        </p:spPr>
      </p:pic>
      <p:cxnSp>
        <p:nvCxnSpPr>
          <p:cNvPr id="7" name="Straight Connector 6"/>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dirty="0"/>
              <a:t>over 3,400 years history</a:t>
            </a:r>
            <a:endParaRPr lang="el-GR" dirty="0"/>
          </a:p>
        </p:txBody>
      </p:sp>
      <p:sp>
        <p:nvSpPr>
          <p:cNvPr id="3" name="Footer Placeholder 2"/>
          <p:cNvSpPr>
            <a:spLocks noGrp="1"/>
          </p:cNvSpPr>
          <p:nvPr>
            <p:ph type="ftr" sz="quarter" idx="11"/>
          </p:nvPr>
        </p:nvSpPr>
        <p:spPr/>
        <p:txBody>
          <a:bodyPr/>
          <a:lstStyle/>
          <a:p>
            <a:r>
              <a:rPr lang="en-US"/>
              <a:t>CRE.THI.DEV.  Creative Thinking Development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2" name="Content Placeholder 11" descr="athens-airport-to-athens-city-center-by-bus.JPG"/>
          <p:cNvPicPr>
            <a:picLocks noGrp="1" noChangeAspect="1"/>
          </p:cNvPicPr>
          <p:nvPr>
            <p:ph sz="quarter" idx="1"/>
          </p:nvPr>
        </p:nvPicPr>
        <p:blipFill>
          <a:blip r:embed="rId2" cstate="print"/>
          <a:stretch>
            <a:fillRect/>
          </a:stretch>
        </p:blipFill>
        <p:spPr>
          <a:xfrm>
            <a:off x="1524000" y="2308542"/>
            <a:ext cx="6096000" cy="2758440"/>
          </a:xfrm>
        </p:spPr>
      </p:pic>
      <p:pic>
        <p:nvPicPr>
          <p:cNvPr id="14" name="Picture 13" descr="download.jpg"/>
          <p:cNvPicPr>
            <a:picLocks noChangeAspect="1"/>
          </p:cNvPicPr>
          <p:nvPr/>
        </p:nvPicPr>
        <p:blipFill>
          <a:blip r:embed="rId3" cstate="print"/>
          <a:stretch>
            <a:fillRect/>
          </a:stretch>
        </p:blipFill>
        <p:spPr>
          <a:xfrm>
            <a:off x="4495800" y="1219200"/>
            <a:ext cx="3120013" cy="2057400"/>
          </a:xfrm>
          <a:prstGeom prst="rect">
            <a:avLst/>
          </a:prstGeom>
        </p:spPr>
      </p:pic>
      <p:pic>
        <p:nvPicPr>
          <p:cNvPr id="16" name="Picture 15" descr="Lycabettus_24-5-2013_01Final.jpg"/>
          <p:cNvPicPr>
            <a:picLocks noChangeAspect="1"/>
          </p:cNvPicPr>
          <p:nvPr/>
        </p:nvPicPr>
        <p:blipFill>
          <a:blip r:embed="rId4" cstate="print"/>
          <a:stretch>
            <a:fillRect/>
          </a:stretch>
        </p:blipFill>
        <p:spPr>
          <a:xfrm>
            <a:off x="381000" y="3505200"/>
            <a:ext cx="7620000" cy="2857500"/>
          </a:xfrm>
          <a:prstGeom prst="rect">
            <a:avLst/>
          </a:prstGeom>
        </p:spPr>
      </p:pic>
      <p:pic>
        <p:nvPicPr>
          <p:cNvPr id="15" name="Picture 14" descr="images.jpg"/>
          <p:cNvPicPr>
            <a:picLocks noChangeAspect="1"/>
          </p:cNvPicPr>
          <p:nvPr/>
        </p:nvPicPr>
        <p:blipFill>
          <a:blip r:embed="rId5" cstate="print"/>
          <a:stretch>
            <a:fillRect/>
          </a:stretch>
        </p:blipFill>
        <p:spPr>
          <a:xfrm>
            <a:off x="152400" y="2743200"/>
            <a:ext cx="2438400" cy="1666875"/>
          </a:xfrm>
          <a:prstGeom prst="rect">
            <a:avLst/>
          </a:prstGeom>
        </p:spPr>
      </p:pic>
      <p:pic>
        <p:nvPicPr>
          <p:cNvPr id="13" name="Picture 12" descr="download (1).jpg"/>
          <p:cNvPicPr>
            <a:picLocks noChangeAspect="1"/>
          </p:cNvPicPr>
          <p:nvPr/>
        </p:nvPicPr>
        <p:blipFill>
          <a:blip r:embed="rId6" cstate="print"/>
          <a:stretch>
            <a:fillRect/>
          </a:stretch>
        </p:blipFill>
        <p:spPr>
          <a:xfrm>
            <a:off x="6019800" y="2895600"/>
            <a:ext cx="2914650" cy="1571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l-GR" dirty="0"/>
            </a:br>
            <a:br>
              <a:rPr lang="el-GR" dirty="0"/>
            </a:br>
            <a:br>
              <a:rPr lang="el-GR" dirty="0"/>
            </a:br>
            <a:br>
              <a:rPr lang="en-US" dirty="0"/>
            </a:br>
            <a:r>
              <a:rPr lang="en-US" dirty="0"/>
              <a:t>Who We Are – What We Do</a:t>
            </a:r>
          </a:p>
        </p:txBody>
      </p:sp>
      <p:sp>
        <p:nvSpPr>
          <p:cNvPr id="6" name="Footer Placeholder 5"/>
          <p:cNvSpPr>
            <a:spLocks noGrp="1"/>
          </p:cNvSpPr>
          <p:nvPr>
            <p:ph type="ftr" sz="quarter" idx="11"/>
          </p:nvPr>
        </p:nvSpPr>
        <p:spPr/>
        <p:txBody>
          <a:bodyPr/>
          <a:lstStyle/>
          <a:p>
            <a:r>
              <a:rPr lang="en-US"/>
              <a:t>CRE.THI.DEV.  Creative Thinking Development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3" name="Content Placeholder 2"/>
          <p:cNvSpPr>
            <a:spLocks noGrp="1"/>
          </p:cNvSpPr>
          <p:nvPr>
            <p:ph sz="quarter" idx="1"/>
          </p:nvPr>
        </p:nvSpPr>
        <p:spPr/>
        <p:txBody>
          <a:bodyPr/>
          <a:lstStyle/>
          <a:p>
            <a:r>
              <a:rPr lang="en-US"/>
              <a:t>CRETHIDEV is a non-profit company that focuses on research, as well as development of studies and action plans, mainly in the following fields:</a:t>
            </a:r>
          </a:p>
          <a:p>
            <a:endParaRPr lang="en-US" dirty="0"/>
          </a:p>
        </p:txBody>
      </p:sp>
      <p:sp>
        <p:nvSpPr>
          <p:cNvPr id="11" name="10 - Θέση περιεχομένου"/>
          <p:cNvSpPr>
            <a:spLocks noGrp="1"/>
          </p:cNvSpPr>
          <p:nvPr>
            <p:ph sz="quarter" idx="2"/>
          </p:nvPr>
        </p:nvSpPr>
        <p:spPr/>
        <p:txBody>
          <a:bodyPr/>
          <a:lstStyle/>
          <a:p>
            <a:pPr lvl="1"/>
            <a:r>
              <a:rPr lang="en-US"/>
              <a:t>local communities and local development</a:t>
            </a:r>
          </a:p>
          <a:p>
            <a:pPr lvl="1"/>
            <a:r>
              <a:rPr lang="en-US"/>
              <a:t>life-long learning</a:t>
            </a:r>
          </a:p>
          <a:p>
            <a:pPr lvl="1"/>
            <a:r>
              <a:rPr lang="en-US"/>
              <a:t>environmental protection</a:t>
            </a:r>
          </a:p>
          <a:p>
            <a:pPr lvl="1"/>
            <a:r>
              <a:rPr lang="en-US"/>
              <a:t>quality</a:t>
            </a:r>
          </a:p>
          <a:p>
            <a:pPr lvl="1"/>
            <a:r>
              <a:rPr lang="en-US"/>
              <a:t>innovation</a:t>
            </a:r>
          </a:p>
          <a:p>
            <a:pPr lvl="1"/>
            <a:r>
              <a:rPr lang="en-US"/>
              <a:t>employment and local development</a:t>
            </a:r>
          </a:p>
          <a:p>
            <a:pPr lvl="1"/>
            <a:r>
              <a:rPr lang="en-US"/>
              <a:t>health</a:t>
            </a:r>
          </a:p>
          <a:p>
            <a:pPr lvl="1"/>
            <a:r>
              <a:rPr lang="en-US"/>
              <a:t>athletics </a:t>
            </a:r>
          </a:p>
          <a:p>
            <a:pPr lvl="1"/>
            <a:r>
              <a:rPr lang="en-US"/>
              <a:t>culture</a:t>
            </a:r>
          </a:p>
          <a:p>
            <a:endParaRPr lang="en-US"/>
          </a:p>
          <a:p>
            <a:endParaRPr lang="el-GR" dirty="0"/>
          </a:p>
        </p:txBody>
      </p:sp>
      <p:cxnSp>
        <p:nvCxnSpPr>
          <p:cNvPr id="4" name="Straight Connector 3"/>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Areas</a:t>
            </a:r>
          </a:p>
        </p:txBody>
      </p:sp>
      <p:sp>
        <p:nvSpPr>
          <p:cNvPr id="3" name="Text Placeholder 2"/>
          <p:cNvSpPr>
            <a:spLocks noGrp="1"/>
          </p:cNvSpPr>
          <p:nvPr>
            <p:ph type="body" idx="1"/>
          </p:nvPr>
        </p:nvSpPr>
        <p:spPr/>
        <p:txBody>
          <a:bodyPr/>
          <a:lstStyle/>
          <a:p>
            <a:r>
              <a:rPr lang="en-US"/>
              <a:t>Knowledge </a:t>
            </a:r>
            <a:endParaRPr lang="en-US" dirty="0"/>
          </a:p>
        </p:txBody>
      </p:sp>
      <p:sp>
        <p:nvSpPr>
          <p:cNvPr id="5" name="Text Placeholder 4"/>
          <p:cNvSpPr>
            <a:spLocks noGrp="1"/>
          </p:cNvSpPr>
          <p:nvPr>
            <p:ph type="body" sz="half" idx="3"/>
          </p:nvPr>
        </p:nvSpPr>
        <p:spPr/>
        <p:txBody>
          <a:bodyPr/>
          <a:lstStyle/>
          <a:p>
            <a:r>
              <a:rPr lang="en-US"/>
              <a:t>Specialization</a:t>
            </a:r>
            <a:endParaRPr lang="en-US" dirty="0"/>
          </a:p>
        </p:txBody>
      </p:sp>
      <p:sp>
        <p:nvSpPr>
          <p:cNvPr id="9" name="Footer Placeholder 8"/>
          <p:cNvSpPr>
            <a:spLocks noGrp="1"/>
          </p:cNvSpPr>
          <p:nvPr>
            <p:ph type="ftr" sz="quarter" idx="11"/>
          </p:nvPr>
        </p:nvSpPr>
        <p:spPr/>
        <p:txBody>
          <a:bodyPr/>
          <a:lstStyle/>
          <a:p>
            <a:r>
              <a:rPr lang="en-US"/>
              <a:t>CRE.THI.DEV.  Creative Thinking Development </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4" name="Content Placeholder 3"/>
          <p:cNvSpPr>
            <a:spLocks noGrp="1"/>
          </p:cNvSpPr>
          <p:nvPr>
            <p:ph sz="quarter" idx="2"/>
          </p:nvPr>
        </p:nvSpPr>
        <p:spPr/>
        <p:txBody>
          <a:bodyPr/>
          <a:lstStyle/>
          <a:p>
            <a:r>
              <a:rPr lang="en-US"/>
              <a:t>Enterprises - mainly small and medium enterprises (leather, footwear, textile, clothing, marble, wood and furniture, food,</a:t>
            </a:r>
            <a:r>
              <a:rPr lang="el-GR"/>
              <a:t> </a:t>
            </a:r>
            <a:r>
              <a:rPr lang="en-US"/>
              <a:t>ceramics, silver &amp; gold, synthetic polymers)</a:t>
            </a:r>
          </a:p>
          <a:p>
            <a:r>
              <a:rPr lang="en-US"/>
              <a:t>Local, regional, national and European authorities</a:t>
            </a:r>
            <a:endParaRPr lang="en-US" dirty="0"/>
          </a:p>
        </p:txBody>
      </p:sp>
      <p:sp>
        <p:nvSpPr>
          <p:cNvPr id="6" name="Content Placeholder 5"/>
          <p:cNvSpPr>
            <a:spLocks noGrp="1"/>
          </p:cNvSpPr>
          <p:nvPr>
            <p:ph sz="quarter" idx="4"/>
          </p:nvPr>
        </p:nvSpPr>
        <p:spPr/>
        <p:txBody>
          <a:bodyPr>
            <a:normAutofit fontScale="77500" lnSpcReduction="20000"/>
          </a:bodyPr>
          <a:lstStyle/>
          <a:p>
            <a:endParaRPr lang="en-US"/>
          </a:p>
          <a:p>
            <a:r>
              <a:rPr lang="en-US"/>
              <a:t>training, design, quality, research and innovation</a:t>
            </a:r>
          </a:p>
          <a:p>
            <a:endParaRPr lang="en-US"/>
          </a:p>
          <a:p>
            <a:endParaRPr lang="en-US"/>
          </a:p>
          <a:p>
            <a:endParaRPr lang="en-US"/>
          </a:p>
          <a:p>
            <a:endParaRPr lang="en-US"/>
          </a:p>
          <a:p>
            <a:endParaRPr lang="en-US"/>
          </a:p>
          <a:p>
            <a:endParaRPr lang="en-US"/>
          </a:p>
          <a:p>
            <a:r>
              <a:rPr lang="en-US"/>
              <a:t>athletics, cultural, transport, energy saving, environment, social policy, research and innovation, technology transfer</a:t>
            </a:r>
          </a:p>
          <a:p>
            <a:endParaRPr lang="en-US"/>
          </a:p>
          <a:p>
            <a:endParaRPr lang="en-US"/>
          </a:p>
          <a:p>
            <a:endParaRPr lang="en-US"/>
          </a:p>
          <a:p>
            <a:endParaRPr lang="en-US"/>
          </a:p>
          <a:p>
            <a:endParaRPr lang="en-US"/>
          </a:p>
          <a:p>
            <a:endParaRPr lang="en-US"/>
          </a:p>
          <a:p>
            <a:endParaRPr lang="en-US" dirty="0"/>
          </a:p>
        </p:txBody>
      </p:sp>
      <p:cxnSp>
        <p:nvCxnSpPr>
          <p:cNvPr id="7" name="Straight Connector 6"/>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p>
        </p:txBody>
      </p:sp>
      <p:sp>
        <p:nvSpPr>
          <p:cNvPr id="6" name="Footer Placeholder 5"/>
          <p:cNvSpPr>
            <a:spLocks noGrp="1"/>
          </p:cNvSpPr>
          <p:nvPr>
            <p:ph type="ftr" sz="quarter" idx="11"/>
          </p:nvPr>
        </p:nvSpPr>
        <p:spPr/>
        <p:txBody>
          <a:bodyPr/>
          <a:lstStyle/>
          <a:p>
            <a:r>
              <a:rPr lang="en-US"/>
              <a:t>CRE.THI.DEV.  Creative Thinking Development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14" name="13 - Θέση περιεχομένου"/>
          <p:cNvSpPr>
            <a:spLocks noGrp="1"/>
          </p:cNvSpPr>
          <p:nvPr>
            <p:ph sz="quarter" idx="1"/>
          </p:nvPr>
        </p:nvSpPr>
        <p:spPr/>
        <p:txBody>
          <a:bodyPr>
            <a:normAutofit/>
          </a:body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l-GR" dirty="0"/>
          </a:p>
          <a:p>
            <a:endParaRPr lang="el-GR" dirty="0"/>
          </a:p>
        </p:txBody>
      </p:sp>
      <p:cxnSp>
        <p:nvCxnSpPr>
          <p:cNvPr id="4" name="Straight Connector 3"/>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12" name="Diagram 6"/>
          <p:cNvGraphicFramePr/>
          <p:nvPr/>
        </p:nvGraphicFramePr>
        <p:xfrm>
          <a:off x="1219200"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and Strengths </a:t>
            </a:r>
            <a:endParaRPr lang="en-US" dirty="0"/>
          </a:p>
        </p:txBody>
      </p:sp>
      <p:sp>
        <p:nvSpPr>
          <p:cNvPr id="6" name="Footer Placeholder 5"/>
          <p:cNvSpPr>
            <a:spLocks noGrp="1"/>
          </p:cNvSpPr>
          <p:nvPr>
            <p:ph type="ftr" sz="quarter" idx="11"/>
          </p:nvPr>
        </p:nvSpPr>
        <p:spPr/>
        <p:txBody>
          <a:bodyPr/>
          <a:lstStyle/>
          <a:p>
            <a:r>
              <a:rPr lang="en-US"/>
              <a:t>CRE.THI.DEV.  Creative Thinking Development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3" name="Content Placeholder 2"/>
          <p:cNvSpPr>
            <a:spLocks noGrp="1"/>
          </p:cNvSpPr>
          <p:nvPr>
            <p:ph sz="quarter" idx="1"/>
          </p:nvPr>
        </p:nvSpPr>
        <p:spPr/>
        <p:txBody>
          <a:bodyPr/>
          <a:lstStyle/>
          <a:p>
            <a:pPr lvl="0"/>
            <a:r>
              <a:rPr lang="en-US" dirty="0"/>
              <a:t>Special attention is paid to consolidating the skills of the young, especially those of higher education, to the demands of the labor market and motivating them to seek employment in their own region in order to promote local quality of life.</a:t>
            </a:r>
          </a:p>
          <a:p>
            <a:r>
              <a:rPr lang="en-US" dirty="0"/>
              <a:t>Strengths </a:t>
            </a:r>
          </a:p>
          <a:p>
            <a:pPr lvl="1"/>
            <a:r>
              <a:rPr lang="en-US" dirty="0"/>
              <a:t>creative contribution</a:t>
            </a:r>
            <a:endParaRPr lang="el-GR" dirty="0"/>
          </a:p>
          <a:p>
            <a:pPr lvl="1"/>
            <a:r>
              <a:rPr lang="en-US" dirty="0"/>
              <a:t>knowledge and experience</a:t>
            </a:r>
            <a:endParaRPr lang="el-GR" dirty="0"/>
          </a:p>
          <a:p>
            <a:pPr lvl="1"/>
            <a:r>
              <a:rPr lang="en-US" dirty="0"/>
              <a:t>networks in Greece and aboard</a:t>
            </a:r>
            <a:endParaRPr lang="el-GR" dirty="0"/>
          </a:p>
          <a:p>
            <a:pPr lvl="1"/>
            <a:r>
              <a:rPr lang="en-US" dirty="0"/>
              <a:t>our people and collaborators</a:t>
            </a:r>
          </a:p>
          <a:p>
            <a:endParaRPr lang="en-US" dirty="0"/>
          </a:p>
          <a:p>
            <a:endParaRPr lang="en-US" dirty="0"/>
          </a:p>
          <a:p>
            <a:endParaRPr lang="en-US" dirty="0"/>
          </a:p>
        </p:txBody>
      </p:sp>
      <p:cxnSp>
        <p:nvCxnSpPr>
          <p:cNvPr id="4" name="Straight Connector 3"/>
          <p:cNvCxnSpPr/>
          <p:nvPr/>
        </p:nvCxnSpPr>
        <p:spPr>
          <a:xfrm>
            <a:off x="457200" y="12192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n-US" dirty="0"/>
              <a:t>Projects</a:t>
            </a:r>
            <a:endParaRPr lang="el-GR" dirty="0"/>
          </a:p>
        </p:txBody>
      </p:sp>
      <p:sp>
        <p:nvSpPr>
          <p:cNvPr id="7" name="6 - Θέση κειμένου"/>
          <p:cNvSpPr>
            <a:spLocks noGrp="1"/>
          </p:cNvSpPr>
          <p:nvPr>
            <p:ph type="body" idx="1"/>
          </p:nvPr>
        </p:nvSpPr>
        <p:spPr/>
        <p:txBody>
          <a:bodyPr/>
          <a:lstStyle/>
          <a:p>
            <a:endParaRPr lang="el-GR"/>
          </a:p>
        </p:txBody>
      </p:sp>
      <p:sp>
        <p:nvSpPr>
          <p:cNvPr id="3" name="2 - Θέση υποσέλιδου"/>
          <p:cNvSpPr>
            <a:spLocks noGrp="1"/>
          </p:cNvSpPr>
          <p:nvPr>
            <p:ph type="ftr" sz="quarter" idx="11"/>
          </p:nvPr>
        </p:nvSpPr>
        <p:spPr/>
        <p:txBody>
          <a:bodyPr/>
          <a:lstStyle/>
          <a:p>
            <a:r>
              <a:rPr lang="en-US"/>
              <a:t>CRE.THI.DEV.  Creative Thinking Development </a:t>
            </a:r>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4C4B6CA53C4946BA14CC3CBEBA9B67" ma:contentTypeVersion="0" ma:contentTypeDescription="Create a new document." ma:contentTypeScope="" ma:versionID="39c0dd86041108ab569afb06483dc6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AFF6BA-D58B-4834-BDA4-A3BC9EC7CE3B}"/>
</file>

<file path=customXml/itemProps2.xml><?xml version="1.0" encoding="utf-8"?>
<ds:datastoreItem xmlns:ds="http://schemas.openxmlformats.org/officeDocument/2006/customXml" ds:itemID="{B1FE6D0F-CD6D-45F5-89AB-BE47C548256C}"/>
</file>

<file path=customXml/itemProps3.xml><?xml version="1.0" encoding="utf-8"?>
<ds:datastoreItem xmlns:ds="http://schemas.openxmlformats.org/officeDocument/2006/customXml" ds:itemID="{03A863E0-1D0D-4FC6-A827-EB77B7270481}"/>
</file>

<file path=docProps/app.xml><?xml version="1.0" encoding="utf-8"?>
<Properties xmlns="http://schemas.openxmlformats.org/officeDocument/2006/extended-properties" xmlns:vt="http://schemas.openxmlformats.org/officeDocument/2006/docPropsVTypes">
  <Template>Origin</Template>
  <TotalTime>1365</TotalTime>
  <Words>911</Words>
  <Application>Microsoft Office PowerPoint</Application>
  <PresentationFormat>Προβολή στην οθόνη (4:3)</PresentationFormat>
  <Paragraphs>218</Paragraphs>
  <Slides>15</Slides>
  <Notes>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15</vt:i4>
      </vt:variant>
    </vt:vector>
  </HeadingPairs>
  <TitlesOfParts>
    <vt:vector size="26" baseType="lpstr">
      <vt:lpstr>Arial</vt:lpstr>
      <vt:lpstr>Bookman Old Style</vt:lpstr>
      <vt:lpstr>Calibri</vt:lpstr>
      <vt:lpstr>Cambria</vt:lpstr>
      <vt:lpstr>Century Schoolbook</vt:lpstr>
      <vt:lpstr>Gill Sans MT</vt:lpstr>
      <vt:lpstr>Segoe UI Symbol</vt:lpstr>
      <vt:lpstr>Times New Roman</vt:lpstr>
      <vt:lpstr>Wingdings</vt:lpstr>
      <vt:lpstr>Wingdings 3</vt:lpstr>
      <vt:lpstr>Origin</vt:lpstr>
      <vt:lpstr>Παρουσίαση του PowerPoint</vt:lpstr>
      <vt:lpstr>CRE.THI.DEV.</vt:lpstr>
      <vt:lpstr>Where we are located</vt:lpstr>
      <vt:lpstr>   over 3,400 years history</vt:lpstr>
      <vt:lpstr>     Who We Are – What We Do</vt:lpstr>
      <vt:lpstr>Areas</vt:lpstr>
      <vt:lpstr>Aims</vt:lpstr>
      <vt:lpstr>Objectives and Strengths </vt:lpstr>
      <vt:lpstr>Projects</vt:lpstr>
      <vt:lpstr>Previous projects</vt:lpstr>
      <vt:lpstr>Current Projects</vt:lpstr>
      <vt:lpstr>Current Projects</vt:lpstr>
      <vt:lpstr>Current Projects</vt:lpstr>
      <vt:lpstr>Communication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Προηγούμενα Έργα</dc:title>
  <dc:creator>Sofia</dc:creator>
  <cp:lastModifiedBy>lina</cp:lastModifiedBy>
  <cp:revision>173</cp:revision>
  <dcterms:created xsi:type="dcterms:W3CDTF">2006-08-16T00:00:00Z</dcterms:created>
  <dcterms:modified xsi:type="dcterms:W3CDTF">2018-04-18T20:04:16Z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0x010100924C4B6CA53C4946BA14CC3CBEBA9B67</vt:lpwstr>
  </property>
</Properties>
</file>